
<file path=[Content_Types].xml><?xml version="1.0" encoding="utf-8"?>
<Types xmlns="http://schemas.openxmlformats.org/package/2006/content-types">
  <Default Extension="emf" ContentType="image/x-emf"/>
  <Default Extension="gif" ContentType="image/gi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7" r:id="rId2"/>
    <p:sldId id="281" r:id="rId3"/>
    <p:sldId id="260" r:id="rId4"/>
    <p:sldId id="264" r:id="rId5"/>
    <p:sldId id="282" r:id="rId6"/>
    <p:sldId id="302" r:id="rId7"/>
    <p:sldId id="303" r:id="rId8"/>
    <p:sldId id="294" r:id="rId9"/>
    <p:sldId id="295" r:id="rId10"/>
    <p:sldId id="304" r:id="rId11"/>
    <p:sldId id="305" r:id="rId12"/>
    <p:sldId id="293" r:id="rId13"/>
    <p:sldId id="284" r:id="rId14"/>
    <p:sldId id="306" r:id="rId15"/>
    <p:sldId id="307" r:id="rId16"/>
    <p:sldId id="285" r:id="rId17"/>
    <p:sldId id="286" r:id="rId18"/>
    <p:sldId id="308" r:id="rId19"/>
    <p:sldId id="309" r:id="rId20"/>
    <p:sldId id="287" r:id="rId21"/>
    <p:sldId id="310" r:id="rId22"/>
    <p:sldId id="288" r:id="rId23"/>
    <p:sldId id="289" r:id="rId24"/>
    <p:sldId id="311" r:id="rId25"/>
    <p:sldId id="312" r:id="rId26"/>
    <p:sldId id="290" r:id="rId27"/>
    <p:sldId id="313" r:id="rId28"/>
    <p:sldId id="291" r:id="rId29"/>
    <p:sldId id="314" r:id="rId30"/>
    <p:sldId id="292" r:id="rId31"/>
    <p:sldId id="315" r:id="rId32"/>
    <p:sldId id="316" r:id="rId33"/>
    <p:sldId id="317" r:id="rId34"/>
    <p:sldId id="265" r:id="rId35"/>
    <p:sldId id="301" r:id="rId36"/>
    <p:sldId id="318" r:id="rId37"/>
    <p:sldId id="319" r:id="rId38"/>
    <p:sldId id="320" r:id="rId39"/>
    <p:sldId id="321" r:id="rId40"/>
    <p:sldId id="323" r:id="rId41"/>
    <p:sldId id="324" r:id="rId42"/>
    <p:sldId id="325" r:id="rId43"/>
    <p:sldId id="326" r:id="rId44"/>
    <p:sldId id="327" r:id="rId45"/>
    <p:sldId id="322"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ink/ink1.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28.36565" units="1/cm"/>
          <inkml:channelProperty channel="Y" name="resolution" value="28.33948" units="1/cm"/>
        </inkml:channelProperties>
      </inkml:inkSource>
      <inkml:timestamp xml:id="ts0" timeString="2013-02-13T09:50:33.672"/>
    </inkml:context>
    <inkml:brush xml:id="br0">
      <inkml:brushProperty name="width" value="0.05292" units="cm"/>
      <inkml:brushProperty name="height" value="0.05292" units="cm"/>
      <inkml:brushProperty name="color" value="#FF0000"/>
    </inkml:brush>
  </inkml:definitions>
  <inkml:trace contextRef="#ctx0" brushRef="#br0">19571 3349,'0'0,"0"0,0 0,0 0,0 0,0 0,0 0,0 0,0 0,0 0,74-124,-74 49,25 1,-25-1,25 1,0-25,-25 24,25-49,-1 50,-24-1,25 1,-25 24,0 26,0-1,25 25,-25 0,0 0,0 0,0 0,0 25,0-1,0 1,25 25,-25-1,25 26,-1-1,-24 1,25-1,0 1,-25-1,25 25,0 0,-1-24,1 24,0-25,0 1,0-1,-1 1,1-1,-25-24,25-25,-25-1,0-24,0 0,0 0</inkml:trace>
  <inkml:trace contextRef="#ctx0" brushRef="#br0" timeOffset="288.02">19571 3175,'0'0,"0"0,0 0,0 0,174-25,-125 0,26 25,-51-24,1-1,-25 25</inkml:trace>
  <inkml:trace contextRef="#ctx0" brushRef="#br0" timeOffset="13353.33">18107 3870,'0'0,"0"0,0 0,0 0,-24 99,24-25,0 1,0-1,-25 25,25-24,0-1,0-24,0 24,0-24,0-1,0-24,0 0,0-25,0-25,0 25,-25-50,0-24,25 0,-25-1,25 1,0-25,0 24,25 1,0-1,0 26,0-26,-1 51,26-26,0 25,-1 25,1-25,-1 50,-24 0,25 0,-25 0,-1 24,-24 1,0-1,-49 26,-1-26,1 1,-26 0,1-1,-1 1,26-25,24-25,25 24,-25-24,50-24,0 24,24-25,26 25,-1-25,1 25,24 0,-25 0,-24 25,24 0,-49-1,0 26,-25 0,-25-1,0-24,-49 25,-1-26,-24 26,25-25,-25-25,24 0,1 25,24-25,1 0,49 0</inkml:trace>
  <inkml:trace contextRef="#ctx0" brushRef="#br0" timeOffset="19951.99">17686 5581,'0'0,"0"0,0 0,0 0,0 0,0 0,0 0,0 0,0 0,49-149,-24 75,0 24,0-24,24-1,-24 1,25 0,-25 24,-1 0,1 26,0-1,0 25,0 25,-25-1,24 1,-24 25,25-1,0 1,0 24,0 1,-1-1,26-24,-25 24,24 1,-24-26,25 1,-25-1,-1-24,1 0,-25 0,0-25</inkml:trace>
  <inkml:trace contextRef="#ctx0" brushRef="#br0" timeOffset="20183">17711 5383,'0'0,"0"0,0 0,0 0,198-100,-99 76,-24 24,-51 0,-24 0</inkml:trace>
  <inkml:trace contextRef="#ctx0" brushRef="#br0" timeOffset="29751.97">18678 5953,'0'0,"0"0,0 0,0 174,25-75,-25 0,0 25,0-25,25-24,-25-1,0-24,24-25,-24-1,0-24,0-24,-24-26,24-24,0-26,-25 1,0-25,25 25,-25 0,50 24,-25 1,50 0,-26 24,26 0,0 25,24 25,-24 0,-26 25,26 0,-25 25,-25-1,0 1,-25 0,-25 24,1-49,-1 24,-24 1,-1-25,26 0,-1-25,50 0,0 0,25 0,25-25,24 25,0 0,26 0,-26 25,0 24,-24 1,0-1,-26 26,-24-26,0 26,-49-26,-26-24,1 25,-25-25,0-25,-1 0,26-25,0 0,24 0,25 25,25 0</inkml:trace>
  <inkml:trace contextRef="#ctx0" brushRef="#br0" timeOffset="32787.26">15478 6846,'0'0,"0"0,0 0,0 0,0 0,0 0,0 0,-174-74,125 98,-1 1,1 0,-1 25,0-1,1 26,-1-1,25 1,1-1,24 0,0-24,0 24,49-24,1 0,-1-26,26 1,-1-25,25 0,-24-25,-1 25,-24-24,24-1,-24 25,-25 0,-25 0</inkml:trace>
  <inkml:trace contextRef="#ctx0" brushRef="#br0" timeOffset="33702.36">20762 7640,'0'0,"0"0,0 0,0 0,0 0,0 0,0 149,0-75,-25 0,25 1,0 24,0-24,25-1,-25 0,24 1,-24-50,0-1,25-24,-25 0,0-24,0-26,0-24,0-1,-25-24,1 25,24-1,-25 1,0 24,25 0,-25 1,50-1,0 50,24-25,1 25,24 0,1 25,-1 0,1 25,-1-26,0 51,-24-26,0 26,-26-1,-24 1,-49-1,-1 1,-24-1,-25-24,-1-1,26 1,24-25,1-25,49 0</inkml:trace>
  <inkml:trace contextRef="#ctx0" brushRef="#br0" timeOffset="34280.42">17959 8855,'0'0,"0"0,0 0,0 0,0 0,-174 50,124 24,-24 1,0-1,24 1,25 24,25-25,0-24,25-1,-50 1,75-50,24 0,25 0,25 0,-24 0,-51 0,-49 0</inkml:trace>
  <inkml:trace contextRef="#ctx0" brushRef="#br0" timeOffset="35171.51">23837 9599,'0'0,"0"0,0 0,0 0,0 0,0 149,-25-74,1-1,-1 0,0 26,0-26,25-24,0-1,0-24,25 0,-25-25,0-25,0 0,25-49,-25 24,0-24,0-25,0 24,0 1,0-1,25 1,-1 24,1-24,50 49,-26-24,26 49,-1-25,1 50,-1-1,-24 26,24 0,-24-1,-1 26,1-26,-50 26,0-1,-25-24,-25 24,-49-24,0-1,-25 1,25-25,0-25,24 0,1 0,24 0,0 0,26 0,24 0</inkml:trace>
  <inkml:trace contextRef="#ctx0" brushRef="#br0" timeOffset="36218.61">24011 10616,'0'0,"0"0,0 0,0 0,0 0,-174 0,100 25,24 25,-24-1,24 1,25 24,1 1,-1 24,0 0,25-24,0-1,25-24,24-1,1-24,0 0,24-25,0-25,1 0,-1 1,1-26,-26 25,1 0,-50 25</inkml:trace>
  <inkml:trace contextRef="#ctx0" brushRef="#br0" timeOffset="36409.64">23440 10964,'0'0,"0"0,0 0,0 0,199-100,-125 76,-24 24,-25 0,-25 0</inkml:trace>
  <inkml:trace contextRef="#ctx0" brushRef="#br0" timeOffset="36964.68">20389 11534,'0'0,"0"0,0 0,0 0,0 0,-173 0,98 25,26 0,-1 24,1 1,24 24,0 1,0 24,0 0,1 0,24 1,-25-1,25-25,0 1,0-1,0-49,0 25,0-50,0 0</inkml:trace>
  <inkml:trace contextRef="#ctx0" brushRef="#br0" timeOffset="37186.71">19670 12080,'0'0,"0"0,0 0,0 0,0 0,174-25,-125 25,26 25,-1-25,1 0,-51 25,-24-25</inkml:trace>
  <inkml:trace contextRef="#ctx0" brushRef="#br0" timeOffset="37622.75">21903 12129,'0'0,"0"0,0 0,0 0,-149 50,49 0,26 24,-25 25,24 1,1-1,24 25,26 0,-1-25,50-25,-1 1,26-1,0-24,24-25,0-25,1 0,-1 0,1-25,24 0,-49 0,-1 25,-49 0</inkml:trace>
  <inkml:trace contextRef="#ctx0" brushRef="#br0" timeOffset="37844.78">21258 12799,'0'0,"0"0,0 0,0 0,173-74,-98 49,24 50,-50-25,1 0,-50 0</inkml:trace>
  <inkml:trace contextRef="#ctx0" brushRef="#br0" timeOffset="38346.83">20241 13866,'0'0,"0"0,0 0,0 0,-75-99,26 74,-1 25,25 0,-24 0,-1 0,25 25,-24 24,24 1,0 24,0 25,0 1,1 24,24-25,-25 25,25 0,25-25,-25 25,0-25,24-24,-24 24,0-49,25 24,0-49,-25 0,0-25</inkml:trace>
  <inkml:trace contextRef="#ctx0" brushRef="#br0" timeOffset="38572.85">19596 14709,'0'0,"0"0,0 0,0 0,0 0,198-124,-123 124,-1 0,-24 0,-26 25,-24-25</inkml:trace>
  <inkml:trace contextRef="#ctx0" brushRef="#br0" timeOffset="47592.75">19174 14560,'0'0,"0"0,0 0,0 0,0 0,0 0,-174 25,125 25,-26-1,26 1,-26 24,26 1,-1-1,25-24,1 24,24 1,0-26,24-24,1 25,0-50,49 0,-24 0,0-25,24 0,-24-49,-1 24,1 0,-1-24,-24 24,0 1,0 24,-25 0,0 0,0 50,0-25,0 25,0 0,0 24,0 26,0-26,0 26,0-1,0-24,25-1,-1 1,-24-25,0-25</inkml:trace>
  <inkml:trace contextRef="#ctx0" brushRef="#br0" timeOffset="47816.78">19025 14808,'0'0,"0"0,0 0,0 0,0 0,0 0,199-24,-125 24,25 49,-99-49,0 0</inkml:trace>
  <inkml:trace contextRef="#ctx0" brushRef="#br0" timeOffset="48403.83">19149 15602,'0'0,"0"0,0 0,0 0,-173 0,123 25,-24 25,-1-1,26 1,-1 24,0-24,1 24,24 1,0-1,25 0,0 1,0-26,50 1,-25-25,24 0,26-25,-26-25,26-25,-1 1,-24-1,24 0,-24 1,-1-1,-24 25,0 1,0 24,-25 0,0 0,0 49,24-24,-24 25,0 24,0 0,0 1,0-1,0-24,0 0,0-26,25 1,-25-25</inkml:trace>
  <inkml:trace contextRef="#ctx0" brushRef="#br0" timeOffset="48615.86">19000 15974,'0'0,"0"0,0 0,0 0,0 0,199-25,-125 25,1 25,-51 0,-24-25</inkml:trace>
  <inkml:trace contextRef="#ctx0" brushRef="#br0" timeOffset="-101890.98">24011 16545,'0'0,"0"0,0 0,0 0</inkml:trace>
  <inkml:trace contextRef="#ctx0" brushRef="#br0" timeOffset="-101002.89">24457 16942,'0'0,"0"0,0 0,0 0,0 0,0 0,0 0</inkml:trace>
  <inkml:trace contextRef="#ctx0" brushRef="#br0" timeOffset="-99953.78">24309 17512,'0'0,"0"0,0 0,0 0,0 0,0 0</inkml:trace>
  <inkml:trace contextRef="#ctx0" brushRef="#br0" timeOffset="-30794.87">22647 17165,'0'0,"0"0,0 0,0 0,0 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B2FB5C-7E10-49FA-9187-DC04F0573D02}" type="datetimeFigureOut">
              <a:rPr lang="en-GB" smtClean="0"/>
              <a:t>04/05/2020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FA45D1-610F-4690-88B3-30FA782D2B20}" type="slidenum">
              <a:rPr lang="en-GB" smtClean="0"/>
              <a:t>‹#›</a:t>
            </a:fld>
            <a:endParaRPr lang="en-GB"/>
          </a:p>
        </p:txBody>
      </p:sp>
    </p:spTree>
    <p:extLst>
      <p:ext uri="{BB962C8B-B14F-4D97-AF65-F5344CB8AC3E}">
        <p14:creationId xmlns:p14="http://schemas.microsoft.com/office/powerpoint/2010/main" val="4140698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A2580FB-46BC-4342-96D6-F4E2BAE88116}" type="slidenum">
              <a:rPr lang="en-US" smtClean="0"/>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CA37DBB-3FFD-45A4-8419-F2A490278F0B}" type="datetimeFigureOut">
              <a:rPr lang="en-GB" smtClean="0"/>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32DEC8-A972-4215-ACC9-CE7408009F5B}" type="slidenum">
              <a:rPr lang="en-GB" smtClean="0"/>
              <a:t>‹#›</a:t>
            </a:fld>
            <a:endParaRPr lang="en-GB"/>
          </a:p>
        </p:txBody>
      </p:sp>
    </p:spTree>
    <p:extLst>
      <p:ext uri="{BB962C8B-B14F-4D97-AF65-F5344CB8AC3E}">
        <p14:creationId xmlns:p14="http://schemas.microsoft.com/office/powerpoint/2010/main" val="2986445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CA37DBB-3FFD-45A4-8419-F2A490278F0B}" type="datetimeFigureOut">
              <a:rPr lang="en-GB" smtClean="0"/>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32DEC8-A972-4215-ACC9-CE7408009F5B}" type="slidenum">
              <a:rPr lang="en-GB" smtClean="0"/>
              <a:t>‹#›</a:t>
            </a:fld>
            <a:endParaRPr lang="en-GB"/>
          </a:p>
        </p:txBody>
      </p:sp>
    </p:spTree>
    <p:extLst>
      <p:ext uri="{BB962C8B-B14F-4D97-AF65-F5344CB8AC3E}">
        <p14:creationId xmlns:p14="http://schemas.microsoft.com/office/powerpoint/2010/main" val="1297114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CA37DBB-3FFD-45A4-8419-F2A490278F0B}" type="datetimeFigureOut">
              <a:rPr lang="en-GB" smtClean="0"/>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32DEC8-A972-4215-ACC9-CE7408009F5B}" type="slidenum">
              <a:rPr lang="en-GB" smtClean="0"/>
              <a:t>‹#›</a:t>
            </a:fld>
            <a:endParaRPr lang="en-GB"/>
          </a:p>
        </p:txBody>
      </p:sp>
    </p:spTree>
    <p:extLst>
      <p:ext uri="{BB962C8B-B14F-4D97-AF65-F5344CB8AC3E}">
        <p14:creationId xmlns:p14="http://schemas.microsoft.com/office/powerpoint/2010/main" val="1859775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CA37DBB-3FFD-45A4-8419-F2A490278F0B}" type="datetimeFigureOut">
              <a:rPr lang="en-GB" smtClean="0"/>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32DEC8-A972-4215-ACC9-CE7408009F5B}" type="slidenum">
              <a:rPr lang="en-GB" smtClean="0"/>
              <a:t>‹#›</a:t>
            </a:fld>
            <a:endParaRPr lang="en-GB"/>
          </a:p>
        </p:txBody>
      </p:sp>
    </p:spTree>
    <p:extLst>
      <p:ext uri="{BB962C8B-B14F-4D97-AF65-F5344CB8AC3E}">
        <p14:creationId xmlns:p14="http://schemas.microsoft.com/office/powerpoint/2010/main" val="2172635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CA37DBB-3FFD-45A4-8419-F2A490278F0B}" type="datetimeFigureOut">
              <a:rPr lang="en-GB" smtClean="0"/>
              <a:t>04/05/2020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32DEC8-A972-4215-ACC9-CE7408009F5B}" type="slidenum">
              <a:rPr lang="en-GB" smtClean="0"/>
              <a:t>‹#›</a:t>
            </a:fld>
            <a:endParaRPr lang="en-GB"/>
          </a:p>
        </p:txBody>
      </p:sp>
    </p:spTree>
    <p:extLst>
      <p:ext uri="{BB962C8B-B14F-4D97-AF65-F5344CB8AC3E}">
        <p14:creationId xmlns:p14="http://schemas.microsoft.com/office/powerpoint/2010/main" val="6766237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CA37DBB-3FFD-45A4-8419-F2A490278F0B}" type="datetimeFigureOut">
              <a:rPr lang="en-GB" smtClean="0"/>
              <a:t>04/05/2020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32DEC8-A972-4215-ACC9-CE7408009F5B}" type="slidenum">
              <a:rPr lang="en-GB" smtClean="0"/>
              <a:t>‹#›</a:t>
            </a:fld>
            <a:endParaRPr lang="en-GB"/>
          </a:p>
        </p:txBody>
      </p:sp>
    </p:spTree>
    <p:extLst>
      <p:ext uri="{BB962C8B-B14F-4D97-AF65-F5344CB8AC3E}">
        <p14:creationId xmlns:p14="http://schemas.microsoft.com/office/powerpoint/2010/main" val="2818447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CA37DBB-3FFD-45A4-8419-F2A490278F0B}" type="datetimeFigureOut">
              <a:rPr lang="en-GB" smtClean="0"/>
              <a:t>04/05/2020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532DEC8-A972-4215-ACC9-CE7408009F5B}" type="slidenum">
              <a:rPr lang="en-GB" smtClean="0"/>
              <a:t>‹#›</a:t>
            </a:fld>
            <a:endParaRPr lang="en-GB"/>
          </a:p>
        </p:txBody>
      </p:sp>
    </p:spTree>
    <p:extLst>
      <p:ext uri="{BB962C8B-B14F-4D97-AF65-F5344CB8AC3E}">
        <p14:creationId xmlns:p14="http://schemas.microsoft.com/office/powerpoint/2010/main" val="24260890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CA37DBB-3FFD-45A4-8419-F2A490278F0B}" type="datetimeFigureOut">
              <a:rPr lang="en-GB" smtClean="0"/>
              <a:t>04/05/2020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532DEC8-A972-4215-ACC9-CE7408009F5B}" type="slidenum">
              <a:rPr lang="en-GB" smtClean="0"/>
              <a:t>‹#›</a:t>
            </a:fld>
            <a:endParaRPr lang="en-GB"/>
          </a:p>
        </p:txBody>
      </p:sp>
    </p:spTree>
    <p:extLst>
      <p:ext uri="{BB962C8B-B14F-4D97-AF65-F5344CB8AC3E}">
        <p14:creationId xmlns:p14="http://schemas.microsoft.com/office/powerpoint/2010/main" val="3692127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A37DBB-3FFD-45A4-8419-F2A490278F0B}" type="datetimeFigureOut">
              <a:rPr lang="en-GB" smtClean="0"/>
              <a:t>04/05/2020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532DEC8-A972-4215-ACC9-CE7408009F5B}" type="slidenum">
              <a:rPr lang="en-GB" smtClean="0"/>
              <a:t>‹#›</a:t>
            </a:fld>
            <a:endParaRPr lang="en-GB"/>
          </a:p>
        </p:txBody>
      </p:sp>
    </p:spTree>
    <p:extLst>
      <p:ext uri="{BB962C8B-B14F-4D97-AF65-F5344CB8AC3E}">
        <p14:creationId xmlns:p14="http://schemas.microsoft.com/office/powerpoint/2010/main" val="3658217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CA37DBB-3FFD-45A4-8419-F2A490278F0B}" type="datetimeFigureOut">
              <a:rPr lang="en-GB" smtClean="0"/>
              <a:t>04/05/2020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32DEC8-A972-4215-ACC9-CE7408009F5B}" type="slidenum">
              <a:rPr lang="en-GB" smtClean="0"/>
              <a:t>‹#›</a:t>
            </a:fld>
            <a:endParaRPr lang="en-GB"/>
          </a:p>
        </p:txBody>
      </p:sp>
    </p:spTree>
    <p:extLst>
      <p:ext uri="{BB962C8B-B14F-4D97-AF65-F5344CB8AC3E}">
        <p14:creationId xmlns:p14="http://schemas.microsoft.com/office/powerpoint/2010/main" val="36422575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CA37DBB-3FFD-45A4-8419-F2A490278F0B}" type="datetimeFigureOut">
              <a:rPr lang="en-GB" smtClean="0"/>
              <a:t>04/05/2020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32DEC8-A972-4215-ACC9-CE7408009F5B}" type="slidenum">
              <a:rPr lang="en-GB" smtClean="0"/>
              <a:t>‹#›</a:t>
            </a:fld>
            <a:endParaRPr lang="en-GB"/>
          </a:p>
        </p:txBody>
      </p:sp>
    </p:spTree>
    <p:extLst>
      <p:ext uri="{BB962C8B-B14F-4D97-AF65-F5344CB8AC3E}">
        <p14:creationId xmlns:p14="http://schemas.microsoft.com/office/powerpoint/2010/main" val="1948696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A37DBB-3FFD-45A4-8419-F2A490278F0B}" type="datetimeFigureOut">
              <a:rPr lang="en-GB" smtClean="0"/>
              <a:t>04/05/2020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32DEC8-A972-4215-ACC9-CE7408009F5B}" type="slidenum">
              <a:rPr lang="en-GB" smtClean="0"/>
              <a:t>‹#›</a:t>
            </a:fld>
            <a:endParaRPr lang="en-GB"/>
          </a:p>
        </p:txBody>
      </p:sp>
    </p:spTree>
    <p:extLst>
      <p:ext uri="{BB962C8B-B14F-4D97-AF65-F5344CB8AC3E}">
        <p14:creationId xmlns:p14="http://schemas.microsoft.com/office/powerpoint/2010/main" val="27683974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customXml" Target="../ink/ink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poetryfoundation.org/poems/45106/sonnet-116-let-me-not-to-the-marriage-of-true-mind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poetryfoundation.org/poems/45106/sonnet-116-let-me-not-to-the-marriage-of-true-minds"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www.shakespeare-online.com/sonnets/" TargetMode="External"/><Relationship Id="rId2" Type="http://schemas.openxmlformats.org/officeDocument/2006/relationships/hyperlink" Target="https://www.bl.uk/works/shakespeares-sonnets" TargetMode="External"/><Relationship Id="rId1" Type="http://schemas.openxmlformats.org/officeDocument/2006/relationships/slideLayout" Target="../slideLayouts/slideLayout2.xml"/><Relationship Id="rId4" Type="http://schemas.openxmlformats.org/officeDocument/2006/relationships/hyperlink" Target="https://www.sparknotes.com/shakespeare/shakesonnet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I5lsuyUNu_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2130425"/>
            <a:ext cx="7772400" cy="1470025"/>
          </a:xfrm>
        </p:spPr>
        <p:txBody>
          <a:bodyPr/>
          <a:lstStyle/>
          <a:p>
            <a:r>
              <a:rPr lang="en-GB" dirty="0"/>
              <a:t>Sonnet 116</a:t>
            </a:r>
          </a:p>
        </p:txBody>
      </p:sp>
      <p:pic>
        <p:nvPicPr>
          <p:cNvPr id="4" name="Picture 3" descr="http://www.mediabistro.com/unbeige/original/bill%20shakespeare.jpg"/>
          <p:cNvPicPr>
            <a:picLocks noChangeAspect="1" noChangeArrowheads="1"/>
          </p:cNvPicPr>
          <p:nvPr/>
        </p:nvPicPr>
        <p:blipFill>
          <a:blip r:embed="rId2" cstate="print"/>
          <a:srcRect/>
          <a:stretch>
            <a:fillRect/>
          </a:stretch>
        </p:blipFill>
        <p:spPr bwMode="auto">
          <a:xfrm>
            <a:off x="5334000" y="1295400"/>
            <a:ext cx="3181638" cy="4238625"/>
          </a:xfrm>
          <a:prstGeom prst="rect">
            <a:avLst/>
          </a:prstGeom>
          <a:noFill/>
        </p:spPr>
      </p:pic>
      <p:pic>
        <p:nvPicPr>
          <p:cNvPr id="10242" name="Picture 2" descr="http://lightskinnededgirl.typepad.com/my_weblog/images/2008/02/29/penquill_28644_md.gif"/>
          <p:cNvPicPr>
            <a:picLocks noChangeAspect="1" noChangeArrowheads="1"/>
          </p:cNvPicPr>
          <p:nvPr/>
        </p:nvPicPr>
        <p:blipFill>
          <a:blip r:embed="rId3"/>
          <a:srcRect/>
          <a:stretch>
            <a:fillRect/>
          </a:stretch>
        </p:blipFill>
        <p:spPr bwMode="auto">
          <a:xfrm>
            <a:off x="609600" y="3810000"/>
            <a:ext cx="2667000" cy="2295526"/>
          </a:xfrm>
          <a:prstGeom prst="rect">
            <a:avLst/>
          </a:prstGeom>
          <a:noFill/>
        </p:spPr>
      </p:pic>
    </p:spTree>
    <p:extLst>
      <p:ext uri="{BB962C8B-B14F-4D97-AF65-F5344CB8AC3E}">
        <p14:creationId xmlns:p14="http://schemas.microsoft.com/office/powerpoint/2010/main" val="14542152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65DE0-0C3C-4DF0-9EB7-BD4ECB71DAC6}"/>
              </a:ext>
            </a:extLst>
          </p:cNvPr>
          <p:cNvSpPr>
            <a:spLocks noGrp="1"/>
          </p:cNvSpPr>
          <p:nvPr>
            <p:ph type="title"/>
          </p:nvPr>
        </p:nvSpPr>
        <p:spPr/>
        <p:txBody>
          <a:bodyPr/>
          <a:lstStyle/>
          <a:p>
            <a:r>
              <a:rPr lang="en-US" dirty="0"/>
              <a:t>Rhyme Scheme</a:t>
            </a:r>
            <a:endParaRPr lang="en-GB" dirty="0"/>
          </a:p>
        </p:txBody>
      </p:sp>
      <p:sp>
        <p:nvSpPr>
          <p:cNvPr id="3" name="Content Placeholder 2">
            <a:extLst>
              <a:ext uri="{FF2B5EF4-FFF2-40B4-BE49-F238E27FC236}">
                <a16:creationId xmlns:a16="http://schemas.microsoft.com/office/drawing/2014/main" id="{64438983-04C0-4F8B-97DE-06E5D15FF2E5}"/>
              </a:ext>
            </a:extLst>
          </p:cNvPr>
          <p:cNvSpPr>
            <a:spLocks noGrp="1"/>
          </p:cNvSpPr>
          <p:nvPr>
            <p:ph idx="1"/>
          </p:nvPr>
        </p:nvSpPr>
        <p:spPr>
          <a:solidFill>
            <a:srgbClr val="FFFF00"/>
          </a:solidFill>
        </p:spPr>
        <p:txBody>
          <a:bodyPr>
            <a:normAutofit fontScale="77500" lnSpcReduction="20000"/>
          </a:bodyPr>
          <a:lstStyle/>
          <a:p>
            <a:r>
              <a:rPr lang="en-US" dirty="0"/>
              <a:t>To work out the rhyme scheme of a poem, you look at the words at the end of each line. </a:t>
            </a:r>
          </a:p>
          <a:p>
            <a:r>
              <a:rPr lang="en-US" dirty="0"/>
              <a:t>You assign the word at the end of the first line the letter A. If the next line rhymes with it, that is also marked A.</a:t>
            </a:r>
          </a:p>
          <a:p>
            <a:r>
              <a:rPr lang="en-US" dirty="0"/>
              <a:t>For example: </a:t>
            </a:r>
          </a:p>
          <a:p>
            <a:pPr marL="0" indent="0" algn="ctr">
              <a:buNone/>
            </a:pPr>
            <a:r>
              <a:rPr lang="en-US" dirty="0"/>
              <a:t>There was an old lady from Bath (a)</a:t>
            </a:r>
          </a:p>
          <a:p>
            <a:pPr marL="0" indent="0" algn="ctr">
              <a:buNone/>
            </a:pPr>
            <a:r>
              <a:rPr lang="en-US" dirty="0"/>
              <a:t>Who had such a terrible laugh (a)</a:t>
            </a:r>
          </a:p>
          <a:p>
            <a:r>
              <a:rPr lang="en-US" dirty="0"/>
              <a:t>If the second line did not rhyme, it would be marked B. You then continue this throughout the poem.</a:t>
            </a:r>
          </a:p>
          <a:p>
            <a:r>
              <a:rPr lang="en-US" dirty="0"/>
              <a:t>This method helps you understand where the poet has used rhyme.</a:t>
            </a:r>
            <a:endParaRPr lang="en-GB" dirty="0"/>
          </a:p>
        </p:txBody>
      </p:sp>
    </p:spTree>
    <p:extLst>
      <p:ext uri="{BB962C8B-B14F-4D97-AF65-F5344CB8AC3E}">
        <p14:creationId xmlns:p14="http://schemas.microsoft.com/office/powerpoint/2010/main" val="15306631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6D3DB-E9CA-4173-834C-C5761324D3E7}"/>
              </a:ext>
            </a:extLst>
          </p:cNvPr>
          <p:cNvSpPr>
            <a:spLocks noGrp="1"/>
          </p:cNvSpPr>
          <p:nvPr>
            <p:ph type="title"/>
          </p:nvPr>
        </p:nvSpPr>
        <p:spPr/>
        <p:txBody>
          <a:bodyPr/>
          <a:lstStyle/>
          <a:p>
            <a:r>
              <a:rPr lang="en-US" dirty="0"/>
              <a:t>Rhyme Scheme </a:t>
            </a:r>
            <a:r>
              <a:rPr lang="en-US" dirty="0" err="1"/>
              <a:t>Cont</a:t>
            </a:r>
            <a:r>
              <a:rPr lang="en-US" dirty="0"/>
              <a:t>…</a:t>
            </a:r>
            <a:endParaRPr lang="en-GB" dirty="0"/>
          </a:p>
        </p:txBody>
      </p:sp>
      <p:sp>
        <p:nvSpPr>
          <p:cNvPr id="3" name="Content Placeholder 2">
            <a:extLst>
              <a:ext uri="{FF2B5EF4-FFF2-40B4-BE49-F238E27FC236}">
                <a16:creationId xmlns:a16="http://schemas.microsoft.com/office/drawing/2014/main" id="{DDDB944A-91A6-46B0-9D42-DBBDC9DA8D30}"/>
              </a:ext>
            </a:extLst>
          </p:cNvPr>
          <p:cNvSpPr>
            <a:spLocks noGrp="1"/>
          </p:cNvSpPr>
          <p:nvPr>
            <p:ph idx="1"/>
          </p:nvPr>
        </p:nvSpPr>
        <p:spPr>
          <a:solidFill>
            <a:srgbClr val="FFFF00"/>
          </a:solidFill>
        </p:spPr>
        <p:txBody>
          <a:bodyPr>
            <a:normAutofit fontScale="92500" lnSpcReduction="20000"/>
          </a:bodyPr>
          <a:lstStyle/>
          <a:p>
            <a:r>
              <a:rPr lang="en-US" dirty="0"/>
              <a:t>Shakespeare, of course, formulated his own rhyme scheme as illustrated on the next slide.</a:t>
            </a:r>
          </a:p>
          <a:p>
            <a:r>
              <a:rPr lang="en-US" dirty="0"/>
              <a:t>It became so famous that anyone using this rhyme scheme is said to be using a Shakespearean sonnet scheme.</a:t>
            </a:r>
          </a:p>
          <a:p>
            <a:r>
              <a:rPr lang="en-US" dirty="0"/>
              <a:t>14 lines. 3 sets of 4 lines with alternate lines rhyming, followed by a rhyming couplet at the end.</a:t>
            </a:r>
          </a:p>
          <a:p>
            <a:r>
              <a:rPr lang="en-US" dirty="0"/>
              <a:t>You’ll notice a little bit of </a:t>
            </a:r>
            <a:r>
              <a:rPr lang="en-US" b="1" dirty="0"/>
              <a:t>poetic licence</a:t>
            </a:r>
            <a:r>
              <a:rPr lang="en-US" dirty="0"/>
              <a:t> – ‘love’ and ‘remove’, for example do not exactly rhyme but may have done in Shakespeare’s accent!</a:t>
            </a:r>
            <a:endParaRPr lang="en-GB" dirty="0"/>
          </a:p>
        </p:txBody>
      </p:sp>
    </p:spTree>
    <p:extLst>
      <p:ext uri="{BB962C8B-B14F-4D97-AF65-F5344CB8AC3E}">
        <p14:creationId xmlns:p14="http://schemas.microsoft.com/office/powerpoint/2010/main" val="20085502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274638"/>
            <a:ext cx="8229600" cy="706437"/>
          </a:xfrm>
        </p:spPr>
        <p:txBody>
          <a:bodyPr/>
          <a:lstStyle/>
          <a:p>
            <a:r>
              <a:rPr lang="en-GB" sz="2800" b="1" dirty="0"/>
              <a:t>SONNET 116 (Rhyme scheme)</a:t>
            </a:r>
            <a:endParaRPr lang="en-GB" sz="2800" dirty="0"/>
          </a:p>
        </p:txBody>
      </p:sp>
      <p:sp>
        <p:nvSpPr>
          <p:cNvPr id="50179" name="Content Placeholder 2"/>
          <p:cNvSpPr>
            <a:spLocks noGrp="1"/>
          </p:cNvSpPr>
          <p:nvPr>
            <p:ph idx="1"/>
          </p:nvPr>
        </p:nvSpPr>
        <p:spPr>
          <a:xfrm>
            <a:off x="457200" y="908050"/>
            <a:ext cx="8435280" cy="5761310"/>
          </a:xfrm>
        </p:spPr>
        <p:txBody>
          <a:bodyPr>
            <a:normAutofit fontScale="92500" lnSpcReduction="20000"/>
          </a:bodyPr>
          <a:lstStyle/>
          <a:p>
            <a:pPr marL="0" indent="0">
              <a:buNone/>
            </a:pPr>
            <a:r>
              <a:rPr lang="en-GB" dirty="0"/>
              <a:t>Let me not to the marriage of true </a:t>
            </a:r>
            <a:r>
              <a:rPr lang="en-GB" dirty="0">
                <a:solidFill>
                  <a:srgbClr val="00B050"/>
                </a:solidFill>
              </a:rPr>
              <a:t>minds</a:t>
            </a:r>
            <a:br>
              <a:rPr lang="en-GB" dirty="0"/>
            </a:br>
            <a:r>
              <a:rPr lang="en-GB" dirty="0"/>
              <a:t>Admit impediments.  Love is not </a:t>
            </a:r>
            <a:r>
              <a:rPr lang="en-GB" dirty="0">
                <a:solidFill>
                  <a:srgbClr val="00B0F0"/>
                </a:solidFill>
              </a:rPr>
              <a:t>love</a:t>
            </a:r>
            <a:br>
              <a:rPr lang="en-GB" dirty="0"/>
            </a:br>
            <a:r>
              <a:rPr lang="en-GB" dirty="0"/>
              <a:t>which alters when it alteration </a:t>
            </a:r>
            <a:r>
              <a:rPr lang="en-GB" dirty="0">
                <a:solidFill>
                  <a:srgbClr val="00B050"/>
                </a:solidFill>
              </a:rPr>
              <a:t>finds</a:t>
            </a:r>
            <a:r>
              <a:rPr lang="en-GB" dirty="0"/>
              <a:t> ,</a:t>
            </a:r>
            <a:br>
              <a:rPr lang="en-GB" dirty="0"/>
            </a:br>
            <a:r>
              <a:rPr lang="en-GB" dirty="0"/>
              <a:t>Or bends with the remover to </a:t>
            </a:r>
            <a:r>
              <a:rPr lang="en-GB" dirty="0">
                <a:solidFill>
                  <a:srgbClr val="00B0F0"/>
                </a:solidFill>
              </a:rPr>
              <a:t>remove:</a:t>
            </a:r>
            <a:br>
              <a:rPr lang="en-GB" dirty="0"/>
            </a:br>
            <a:r>
              <a:rPr lang="en-GB" dirty="0"/>
              <a:t>O, no!  it is an ever-fixed </a:t>
            </a:r>
            <a:r>
              <a:rPr lang="en-GB" dirty="0">
                <a:solidFill>
                  <a:srgbClr val="7030A0"/>
                </a:solidFill>
              </a:rPr>
              <a:t>mark</a:t>
            </a:r>
            <a:r>
              <a:rPr lang="en-GB" dirty="0"/>
              <a:t>,</a:t>
            </a:r>
            <a:br>
              <a:rPr lang="en-GB" dirty="0"/>
            </a:br>
            <a:r>
              <a:rPr lang="en-GB" dirty="0"/>
              <a:t>That looks on tempests  and is never </a:t>
            </a:r>
            <a:r>
              <a:rPr lang="en-GB" dirty="0">
                <a:solidFill>
                  <a:srgbClr val="FF0000"/>
                </a:solidFill>
              </a:rPr>
              <a:t>shaken</a:t>
            </a:r>
            <a:r>
              <a:rPr lang="en-GB" dirty="0"/>
              <a:t>;</a:t>
            </a:r>
            <a:br>
              <a:rPr lang="en-GB" dirty="0"/>
            </a:br>
            <a:r>
              <a:rPr lang="en-GB" dirty="0"/>
              <a:t>It is the star to every wandering </a:t>
            </a:r>
            <a:r>
              <a:rPr lang="en-GB" dirty="0">
                <a:solidFill>
                  <a:srgbClr val="7030A0"/>
                </a:solidFill>
              </a:rPr>
              <a:t>bark</a:t>
            </a:r>
            <a:r>
              <a:rPr lang="en-GB" dirty="0"/>
              <a:t> ,</a:t>
            </a:r>
            <a:br>
              <a:rPr lang="en-GB" dirty="0"/>
            </a:br>
            <a:r>
              <a:rPr lang="en-GB" sz="3000" dirty="0"/>
              <a:t>Whose worth's unknown,  although his height be </a:t>
            </a:r>
            <a:r>
              <a:rPr lang="en-GB" sz="3000" dirty="0">
                <a:solidFill>
                  <a:srgbClr val="FF0000"/>
                </a:solidFill>
              </a:rPr>
              <a:t>taken</a:t>
            </a:r>
            <a:r>
              <a:rPr lang="en-GB" sz="3000" dirty="0"/>
              <a:t>.</a:t>
            </a:r>
            <a:br>
              <a:rPr lang="en-GB" dirty="0"/>
            </a:br>
            <a:r>
              <a:rPr lang="en-GB" dirty="0"/>
              <a:t>Love's not Time's fool , though rosy lips and </a:t>
            </a:r>
            <a:r>
              <a:rPr lang="en-GB" dirty="0">
                <a:solidFill>
                  <a:srgbClr val="FF0066"/>
                </a:solidFill>
              </a:rPr>
              <a:t>cheeks</a:t>
            </a:r>
            <a:br>
              <a:rPr lang="en-GB" dirty="0">
                <a:solidFill>
                  <a:srgbClr val="FF0066"/>
                </a:solidFill>
              </a:rPr>
            </a:br>
            <a:r>
              <a:rPr lang="en-GB" dirty="0"/>
              <a:t>Within his bending sickle's compass </a:t>
            </a:r>
            <a:r>
              <a:rPr lang="en-GB" dirty="0">
                <a:solidFill>
                  <a:srgbClr val="002060"/>
                </a:solidFill>
              </a:rPr>
              <a:t>come</a:t>
            </a:r>
            <a:r>
              <a:rPr lang="en-GB" dirty="0"/>
              <a:t>; </a:t>
            </a:r>
            <a:br>
              <a:rPr lang="en-GB" dirty="0"/>
            </a:br>
            <a:r>
              <a:rPr lang="en-GB" dirty="0"/>
              <a:t>Love alters not with his brief hours and </a:t>
            </a:r>
            <a:r>
              <a:rPr lang="en-GB" dirty="0">
                <a:solidFill>
                  <a:srgbClr val="FF0066"/>
                </a:solidFill>
              </a:rPr>
              <a:t>weeks</a:t>
            </a:r>
            <a:r>
              <a:rPr lang="en-GB" dirty="0"/>
              <a:t>,</a:t>
            </a:r>
            <a:br>
              <a:rPr lang="en-GB" dirty="0"/>
            </a:br>
            <a:r>
              <a:rPr lang="en-GB" dirty="0"/>
              <a:t>But bears it out even to the edge of </a:t>
            </a:r>
            <a:r>
              <a:rPr lang="en-GB" dirty="0">
                <a:solidFill>
                  <a:srgbClr val="002060"/>
                </a:solidFill>
              </a:rPr>
              <a:t>doom</a:t>
            </a:r>
            <a:r>
              <a:rPr lang="en-GB" dirty="0"/>
              <a:t>. </a:t>
            </a:r>
            <a:br>
              <a:rPr lang="en-GB" dirty="0"/>
            </a:br>
            <a:r>
              <a:rPr lang="en-GB" dirty="0"/>
              <a:t>      If this be error and upon me </a:t>
            </a:r>
            <a:r>
              <a:rPr lang="en-GB" dirty="0">
                <a:solidFill>
                  <a:srgbClr val="C00000"/>
                </a:solidFill>
              </a:rPr>
              <a:t>proved,</a:t>
            </a:r>
            <a:br>
              <a:rPr lang="en-GB" dirty="0"/>
            </a:br>
            <a:r>
              <a:rPr lang="en-GB" dirty="0"/>
              <a:t>     I never writ, nor no man ever</a:t>
            </a:r>
            <a:r>
              <a:rPr lang="en-GB" dirty="0">
                <a:solidFill>
                  <a:srgbClr val="C00000"/>
                </a:solidFill>
              </a:rPr>
              <a:t> loved</a:t>
            </a:r>
            <a:r>
              <a:rPr lang="en-GB" i="1" dirty="0"/>
              <a:t>.</a:t>
            </a:r>
            <a:r>
              <a:rPr lang="en-GB" dirty="0"/>
              <a:t> </a:t>
            </a:r>
          </a:p>
        </p:txBody>
      </p:sp>
      <mc:AlternateContent xmlns:mc="http://schemas.openxmlformats.org/markup-compatibility/2006" xmlns:p14="http://schemas.microsoft.com/office/powerpoint/2010/main">
        <mc:Choice Requires="p14">
          <p:contentPart p14:bwMode="auto" r:id="rId2">
            <p14:nvContentPartPr>
              <p14:cNvPr id="2" name="Ink 1"/>
              <p14:cNvContentPartPr/>
              <p14:nvPr/>
            </p14:nvContentPartPr>
            <p14:xfrm>
              <a:off x="5366880" y="830520"/>
              <a:ext cx="3465000" cy="5474160"/>
            </p14:xfrm>
          </p:contentPart>
        </mc:Choice>
        <mc:Fallback xmlns="">
          <p:pic>
            <p:nvPicPr>
              <p:cNvPr id="2" name="Ink 1"/>
              <p:cNvPicPr/>
              <p:nvPr/>
            </p:nvPicPr>
            <p:blipFill>
              <a:blip r:embed="rId3"/>
              <a:stretch>
                <a:fillRect/>
              </a:stretch>
            </p:blipFill>
            <p:spPr>
              <a:xfrm>
                <a:off x="5357520" y="821160"/>
                <a:ext cx="3483720" cy="5492880"/>
              </a:xfrm>
              <a:prstGeom prst="rect">
                <a:avLst/>
              </a:prstGeom>
            </p:spPr>
          </p:pic>
        </mc:Fallback>
      </mc:AlternateContent>
    </p:spTree>
    <p:extLst>
      <p:ext uri="{BB962C8B-B14F-4D97-AF65-F5344CB8AC3E}">
        <p14:creationId xmlns:p14="http://schemas.microsoft.com/office/powerpoint/2010/main" val="41361331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fontScale="90000"/>
          </a:bodyPr>
          <a:lstStyle/>
          <a:p>
            <a:r>
              <a:rPr lang="en-GB" dirty="0"/>
              <a:t>Sonnet 116 </a:t>
            </a:r>
            <a:r>
              <a:rPr lang="en-GB" sz="1800" dirty="0">
                <a:hlinkClick r:id="rId2"/>
              </a:rPr>
              <a:t>https://www.poetryfoundation.org/poems/45106/sonnet-116-let-me-not-to-the-marriage-of-true-minds</a:t>
            </a:r>
            <a:r>
              <a:rPr lang="en-GB" sz="1800" dirty="0"/>
              <a:t>  click to listen.</a:t>
            </a:r>
          </a:p>
        </p:txBody>
      </p:sp>
      <p:sp>
        <p:nvSpPr>
          <p:cNvPr id="3" name="Content Placeholder 2"/>
          <p:cNvSpPr>
            <a:spLocks noGrp="1"/>
          </p:cNvSpPr>
          <p:nvPr>
            <p:ph idx="1"/>
          </p:nvPr>
        </p:nvSpPr>
        <p:spPr>
          <a:xfrm>
            <a:off x="457200" y="1052736"/>
            <a:ext cx="8229600" cy="5805264"/>
          </a:xfrm>
        </p:spPr>
        <p:txBody>
          <a:bodyPr>
            <a:normAutofit fontScale="85000" lnSpcReduction="10000"/>
          </a:bodyPr>
          <a:lstStyle/>
          <a:p>
            <a:pPr marL="0" indent="0">
              <a:buNone/>
            </a:pPr>
            <a:r>
              <a:rPr lang="en-GB" dirty="0"/>
              <a:t>Let me not to the marriage of true minds</a:t>
            </a:r>
            <a:br>
              <a:rPr lang="en-GB" dirty="0"/>
            </a:br>
            <a:r>
              <a:rPr lang="en-GB" dirty="0"/>
              <a:t>Admit impediments.  Love is not love</a:t>
            </a:r>
            <a:br>
              <a:rPr lang="en-GB" dirty="0"/>
            </a:br>
            <a:r>
              <a:rPr lang="en-GB" dirty="0"/>
              <a:t>which alters when it alteration finds ,</a:t>
            </a:r>
            <a:br>
              <a:rPr lang="en-GB" dirty="0"/>
            </a:br>
            <a:r>
              <a:rPr lang="en-GB" dirty="0"/>
              <a:t>Or bends with the remover to remove:</a:t>
            </a:r>
            <a:br>
              <a:rPr lang="en-GB" dirty="0"/>
            </a:br>
            <a:r>
              <a:rPr lang="en-GB" dirty="0"/>
              <a:t>O, no!  it is an ever-fixed mark,</a:t>
            </a:r>
            <a:br>
              <a:rPr lang="en-GB" dirty="0"/>
            </a:br>
            <a:r>
              <a:rPr lang="en-GB" dirty="0"/>
              <a:t>That looks on tempests  and is never shaken;</a:t>
            </a:r>
            <a:br>
              <a:rPr lang="en-GB" dirty="0"/>
            </a:br>
            <a:r>
              <a:rPr lang="en-GB" dirty="0"/>
              <a:t>It is the star to every wandering bark ,</a:t>
            </a:r>
            <a:br>
              <a:rPr lang="en-GB" dirty="0"/>
            </a:br>
            <a:r>
              <a:rPr lang="en-GB" dirty="0"/>
              <a:t>Whose worth's unknown,  although his height be taken.</a:t>
            </a:r>
            <a:br>
              <a:rPr lang="en-GB" dirty="0"/>
            </a:br>
            <a:r>
              <a:rPr lang="en-GB" dirty="0"/>
              <a:t>Love's not Time's fool , though rosy lips and cheeks</a:t>
            </a:r>
            <a:br>
              <a:rPr lang="en-GB" dirty="0"/>
            </a:br>
            <a:r>
              <a:rPr lang="en-GB" dirty="0"/>
              <a:t>Within his bending sickle's compass come; </a:t>
            </a:r>
            <a:br>
              <a:rPr lang="en-GB" dirty="0"/>
            </a:br>
            <a:r>
              <a:rPr lang="en-GB" dirty="0"/>
              <a:t>Love alters not with his brief hours and weeks,</a:t>
            </a:r>
            <a:br>
              <a:rPr lang="en-GB" dirty="0"/>
            </a:br>
            <a:r>
              <a:rPr lang="en-GB" dirty="0"/>
              <a:t>But bears it out even to the edge of doom. </a:t>
            </a:r>
            <a:br>
              <a:rPr lang="en-GB" dirty="0"/>
            </a:br>
            <a:r>
              <a:rPr lang="en-GB" dirty="0"/>
              <a:t>      If this be error and upon me proved,</a:t>
            </a:r>
            <a:br>
              <a:rPr lang="en-GB" dirty="0"/>
            </a:br>
            <a:r>
              <a:rPr lang="en-GB" dirty="0"/>
              <a:t>     I never writ, nor no man ever loved.</a:t>
            </a:r>
          </a:p>
          <a:p>
            <a:pPr marL="0" indent="0">
              <a:buNone/>
            </a:pPr>
            <a:r>
              <a:rPr lang="en-GB" dirty="0"/>
              <a:t> </a:t>
            </a:r>
          </a:p>
        </p:txBody>
      </p:sp>
    </p:spTree>
    <p:extLst>
      <p:ext uri="{BB962C8B-B14F-4D97-AF65-F5344CB8AC3E}">
        <p14:creationId xmlns:p14="http://schemas.microsoft.com/office/powerpoint/2010/main" val="19865906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00FA3-EDE2-4C68-9D38-45E7B5F59EAD}"/>
              </a:ext>
            </a:extLst>
          </p:cNvPr>
          <p:cNvSpPr>
            <a:spLocks noGrp="1"/>
          </p:cNvSpPr>
          <p:nvPr>
            <p:ph type="title"/>
          </p:nvPr>
        </p:nvSpPr>
        <p:spPr/>
        <p:txBody>
          <a:bodyPr>
            <a:normAutofit fontScale="90000"/>
          </a:bodyPr>
          <a:lstStyle/>
          <a:p>
            <a:r>
              <a:rPr lang="en-US" dirty="0"/>
              <a:t>Let’s pick out some key ideas to analyse</a:t>
            </a:r>
            <a:endParaRPr lang="en-GB" dirty="0"/>
          </a:p>
        </p:txBody>
      </p:sp>
      <p:sp>
        <p:nvSpPr>
          <p:cNvPr id="3" name="Content Placeholder 2">
            <a:extLst>
              <a:ext uri="{FF2B5EF4-FFF2-40B4-BE49-F238E27FC236}">
                <a16:creationId xmlns:a16="http://schemas.microsoft.com/office/drawing/2014/main" id="{52F855A0-EE29-440A-9AFF-02DA800ED916}"/>
              </a:ext>
            </a:extLst>
          </p:cNvPr>
          <p:cNvSpPr>
            <a:spLocks noGrp="1"/>
          </p:cNvSpPr>
          <p:nvPr>
            <p:ph idx="1"/>
          </p:nvPr>
        </p:nvSpPr>
        <p:spPr/>
        <p:txBody>
          <a:bodyPr>
            <a:normAutofit fontScale="92500" lnSpcReduction="10000"/>
          </a:bodyPr>
          <a:lstStyle/>
          <a:p>
            <a:r>
              <a:rPr lang="en-US" dirty="0"/>
              <a:t>For each section, you should consider the prompt questions and make your own notes before moving on to the next slide, which discusses interpretations.</a:t>
            </a:r>
          </a:p>
          <a:p>
            <a:r>
              <a:rPr lang="en-US" dirty="0"/>
              <a:t>You will realise that Shakespeare is not as difficult as you might at first think.</a:t>
            </a:r>
          </a:p>
          <a:p>
            <a:r>
              <a:rPr lang="en-US" dirty="0"/>
              <a:t>Having a copy of the poem in front of you to make your notes on is ideal. You could also open it in a window on screen and use the ‘note’ facility.</a:t>
            </a:r>
            <a:endParaRPr lang="en-GB" dirty="0"/>
          </a:p>
        </p:txBody>
      </p:sp>
    </p:spTree>
    <p:extLst>
      <p:ext uri="{BB962C8B-B14F-4D97-AF65-F5344CB8AC3E}">
        <p14:creationId xmlns:p14="http://schemas.microsoft.com/office/powerpoint/2010/main" val="4044914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solidFill>
                  <a:srgbClr val="FF0066"/>
                </a:solidFill>
              </a:rPr>
              <a:t>‘Let me not to the marriage of true minds</a:t>
            </a:r>
            <a:br>
              <a:rPr lang="en-GB" sz="3600" dirty="0">
                <a:solidFill>
                  <a:srgbClr val="FF0066"/>
                </a:solidFill>
              </a:rPr>
            </a:br>
            <a:r>
              <a:rPr lang="en-GB" sz="3600" dirty="0">
                <a:solidFill>
                  <a:srgbClr val="FF0066"/>
                </a:solidFill>
              </a:rPr>
              <a:t>Admit impediments.’</a:t>
            </a:r>
            <a:endParaRPr lang="en-GB" sz="3600" dirty="0"/>
          </a:p>
        </p:txBody>
      </p:sp>
      <p:sp>
        <p:nvSpPr>
          <p:cNvPr id="3" name="Content Placeholder 2"/>
          <p:cNvSpPr>
            <a:spLocks noGrp="1"/>
          </p:cNvSpPr>
          <p:nvPr>
            <p:ph idx="1"/>
          </p:nvPr>
        </p:nvSpPr>
        <p:spPr>
          <a:xfrm>
            <a:off x="251520" y="1600200"/>
            <a:ext cx="8435280" cy="5141168"/>
          </a:xfrm>
        </p:spPr>
        <p:txBody>
          <a:bodyPr>
            <a:normAutofit fontScale="85000" lnSpcReduction="10000"/>
          </a:bodyPr>
          <a:lstStyle/>
          <a:p>
            <a:pPr marL="0" indent="0">
              <a:buNone/>
            </a:pPr>
            <a:r>
              <a:rPr lang="en-GB" dirty="0"/>
              <a:t>What does ‘marriage of true minds mean’? Have you heard the phrase before?</a:t>
            </a:r>
          </a:p>
          <a:p>
            <a:pPr marL="0" indent="0">
              <a:buNone/>
            </a:pPr>
            <a:r>
              <a:rPr lang="en-GB" dirty="0"/>
              <a:t>Impediment = obstacle </a:t>
            </a:r>
          </a:p>
          <a:p>
            <a:pPr marL="0" indent="0">
              <a:buNone/>
            </a:pPr>
            <a:r>
              <a:rPr lang="en-GB" dirty="0"/>
              <a:t>If he does not want to admit an obstacle, </a:t>
            </a:r>
          </a:p>
          <a:p>
            <a:pPr marL="0" indent="0">
              <a:buNone/>
            </a:pPr>
            <a:r>
              <a:rPr lang="en-GB" dirty="0"/>
              <a:t>what is he saying?</a:t>
            </a:r>
          </a:p>
          <a:p>
            <a:pPr marL="0" indent="0">
              <a:buNone/>
            </a:pPr>
            <a:endParaRPr lang="en-GB" dirty="0"/>
          </a:p>
          <a:p>
            <a:pPr marL="0" indent="0">
              <a:buNone/>
            </a:pPr>
            <a:endParaRPr lang="en-GB" dirty="0"/>
          </a:p>
          <a:p>
            <a:pPr marL="0" indent="0">
              <a:buNone/>
            </a:pPr>
            <a:endParaRPr lang="en-GB" dirty="0"/>
          </a:p>
          <a:p>
            <a:pPr marL="0" indent="0">
              <a:buNone/>
            </a:pPr>
            <a:endParaRPr lang="en-GB" dirty="0"/>
          </a:p>
          <a:p>
            <a:pPr marL="0" indent="0">
              <a:buNone/>
            </a:pPr>
            <a:r>
              <a:rPr lang="en-GB" dirty="0"/>
              <a:t>Clue: ‘I do solemnly declare that I know not of any lawful impediment…’ (a line from the vows spoken at weddings.)</a:t>
            </a:r>
          </a:p>
        </p:txBody>
      </p:sp>
      <p:pic>
        <p:nvPicPr>
          <p:cNvPr id="1026" name="Picture 2" descr="C:\Users\croftna\AppData\Local\Microsoft\Windows\Temporary Internet Files\Content.IE5\OJ4S1RGB\MP90040237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0192" y="3212976"/>
            <a:ext cx="2742808" cy="1827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515333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solidFill>
                  <a:srgbClr val="FF0066"/>
                </a:solidFill>
              </a:rPr>
              <a:t>‘Let me not to the marriage of true minds</a:t>
            </a:r>
            <a:br>
              <a:rPr lang="en-GB" sz="3600" dirty="0">
                <a:solidFill>
                  <a:srgbClr val="FF0066"/>
                </a:solidFill>
              </a:rPr>
            </a:br>
            <a:r>
              <a:rPr lang="en-GB" sz="3600" dirty="0">
                <a:solidFill>
                  <a:srgbClr val="FF0066"/>
                </a:solidFill>
              </a:rPr>
              <a:t>Admit impediments.’</a:t>
            </a:r>
            <a:endParaRPr lang="en-GB" sz="3600" dirty="0"/>
          </a:p>
        </p:txBody>
      </p:sp>
      <p:sp>
        <p:nvSpPr>
          <p:cNvPr id="3" name="Content Placeholder 2"/>
          <p:cNvSpPr>
            <a:spLocks noGrp="1"/>
          </p:cNvSpPr>
          <p:nvPr>
            <p:ph idx="1"/>
          </p:nvPr>
        </p:nvSpPr>
        <p:spPr>
          <a:xfrm>
            <a:off x="251520" y="1600200"/>
            <a:ext cx="8435280" cy="5141168"/>
          </a:xfrm>
        </p:spPr>
        <p:txBody>
          <a:bodyPr>
            <a:normAutofit/>
          </a:bodyPr>
          <a:lstStyle/>
          <a:p>
            <a:pPr marL="0" indent="0">
              <a:buNone/>
            </a:pPr>
            <a:r>
              <a:rPr lang="en-GB" b="1" dirty="0"/>
              <a:t>Nothing (no obstacle/impediment) should get in the way of the ‘marriage of true minds’.</a:t>
            </a:r>
          </a:p>
          <a:p>
            <a:pPr marL="0" indent="0">
              <a:buNone/>
            </a:pPr>
            <a:r>
              <a:rPr lang="en-GB" dirty="0"/>
              <a:t>What does ‘marriage of true minds’ mean?</a:t>
            </a:r>
          </a:p>
          <a:p>
            <a:pPr marL="0" indent="0">
              <a:buNone/>
            </a:pPr>
            <a:r>
              <a:rPr lang="en-GB" sz="2000" dirty="0"/>
              <a:t>Like-minded</a:t>
            </a:r>
          </a:p>
          <a:p>
            <a:pPr marL="0" indent="0">
              <a:buNone/>
            </a:pPr>
            <a:r>
              <a:rPr lang="en-GB" sz="2000" dirty="0"/>
              <a:t>Friendship </a:t>
            </a:r>
          </a:p>
          <a:p>
            <a:pPr marL="0" indent="0">
              <a:buNone/>
            </a:pPr>
            <a:r>
              <a:rPr lang="en-GB" sz="2000" dirty="0"/>
              <a:t>Platonic</a:t>
            </a:r>
          </a:p>
          <a:p>
            <a:pPr marL="0" indent="0">
              <a:buNone/>
            </a:pPr>
            <a:r>
              <a:rPr lang="en-GB" sz="2000" dirty="0"/>
              <a:t>Marriage – two becoming one</a:t>
            </a:r>
          </a:p>
          <a:p>
            <a:pPr marL="0" indent="0">
              <a:buNone/>
            </a:pPr>
            <a:r>
              <a:rPr lang="en-GB" sz="2000" dirty="0"/>
              <a:t>Same values, beliefs and feelings</a:t>
            </a:r>
          </a:p>
          <a:p>
            <a:pPr marL="0" indent="0">
              <a:buNone/>
            </a:pPr>
            <a:r>
              <a:rPr lang="en-GB" sz="2000" dirty="0"/>
              <a:t>Two minds that are very well suited.</a:t>
            </a:r>
          </a:p>
        </p:txBody>
      </p:sp>
      <p:pic>
        <p:nvPicPr>
          <p:cNvPr id="1026" name="Picture 2" descr="C:\Users\croftna\AppData\Local\Microsoft\Windows\Temporary Internet Files\Content.IE5\OJ4S1RGB\MP90040237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0192" y="3212976"/>
            <a:ext cx="2742808" cy="1827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78482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solidFill>
                  <a:srgbClr val="FF0066"/>
                </a:solidFill>
              </a:rPr>
              <a:t>‘Love is not love when it alteration finds’</a:t>
            </a:r>
            <a:endParaRPr lang="en-GB" dirty="0"/>
          </a:p>
        </p:txBody>
      </p:sp>
      <p:sp>
        <p:nvSpPr>
          <p:cNvPr id="3" name="Content Placeholder 2"/>
          <p:cNvSpPr>
            <a:spLocks noGrp="1"/>
          </p:cNvSpPr>
          <p:nvPr>
            <p:ph idx="1"/>
          </p:nvPr>
        </p:nvSpPr>
        <p:spPr>
          <a:xfrm>
            <a:off x="251520" y="1600200"/>
            <a:ext cx="8435280" cy="4944044"/>
          </a:xfrm>
        </p:spPr>
        <p:txBody>
          <a:bodyPr>
            <a:normAutofit fontScale="92500" lnSpcReduction="20000"/>
          </a:bodyPr>
          <a:lstStyle/>
          <a:p>
            <a:pPr marL="0" indent="0">
              <a:buNone/>
            </a:pPr>
            <a:endParaRPr lang="en-GB" dirty="0"/>
          </a:p>
          <a:p>
            <a:pPr marL="0" indent="0">
              <a:buNone/>
            </a:pPr>
            <a:r>
              <a:rPr lang="en-GB" dirty="0"/>
              <a:t>Look up </a:t>
            </a:r>
            <a:r>
              <a:rPr lang="en-GB" u="sng" dirty="0"/>
              <a:t>alteration</a:t>
            </a:r>
            <a:r>
              <a:rPr lang="en-GB" dirty="0"/>
              <a:t>. What is he saying that true love does not do?</a:t>
            </a:r>
          </a:p>
          <a:p>
            <a:pPr marL="0" indent="0">
              <a:buNone/>
            </a:pPr>
            <a:r>
              <a:rPr lang="en-GB" dirty="0"/>
              <a:t>Consider this is also a play on words: “Alter” sounds like altar (as in a church) = language of marriage (romantic language?) </a:t>
            </a:r>
          </a:p>
          <a:p>
            <a:pPr marL="0" indent="0">
              <a:buNone/>
            </a:pPr>
            <a:r>
              <a:rPr lang="en-GB" dirty="0"/>
              <a:t>What ‘alterations’ might be </a:t>
            </a:r>
          </a:p>
          <a:p>
            <a:pPr marL="0" indent="0">
              <a:buNone/>
            </a:pPr>
            <a:r>
              <a:rPr lang="en-GB" dirty="0"/>
              <a:t>encountered in life?</a:t>
            </a:r>
          </a:p>
          <a:p>
            <a:pPr marL="0" indent="0">
              <a:buNone/>
            </a:pPr>
            <a:r>
              <a:rPr lang="en-GB" dirty="0"/>
              <a:t>Does he feel that these would</a:t>
            </a:r>
          </a:p>
          <a:p>
            <a:pPr marL="0" indent="0">
              <a:buNone/>
            </a:pPr>
            <a:r>
              <a:rPr lang="en-GB" dirty="0"/>
              <a:t>affect true love?</a:t>
            </a:r>
          </a:p>
          <a:p>
            <a:pPr marL="0" indent="0">
              <a:buNone/>
            </a:pPr>
            <a:r>
              <a:rPr lang="en-GB" dirty="0"/>
              <a:t>Do you?</a:t>
            </a:r>
          </a:p>
        </p:txBody>
      </p:sp>
      <p:pic>
        <p:nvPicPr>
          <p:cNvPr id="2050" name="Picture 2" descr="C:\Users\croftna\AppData\Local\Microsoft\Windows\Temporary Internet Files\Content.IE5\54WJ2OUY\MP90039928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3812" y="4221088"/>
            <a:ext cx="3490187" cy="23231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78081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solidFill>
                  <a:srgbClr val="FF0066"/>
                </a:solidFill>
              </a:rPr>
              <a:t>‘Love is not love when it alteration finds’</a:t>
            </a:r>
            <a:endParaRPr lang="en-GB" dirty="0"/>
          </a:p>
        </p:txBody>
      </p:sp>
      <p:sp>
        <p:nvSpPr>
          <p:cNvPr id="3" name="Content Placeholder 2"/>
          <p:cNvSpPr>
            <a:spLocks noGrp="1"/>
          </p:cNvSpPr>
          <p:nvPr>
            <p:ph idx="1"/>
          </p:nvPr>
        </p:nvSpPr>
        <p:spPr>
          <a:xfrm>
            <a:off x="251520" y="1600200"/>
            <a:ext cx="8435280" cy="4944044"/>
          </a:xfrm>
        </p:spPr>
        <p:txBody>
          <a:bodyPr>
            <a:normAutofit/>
          </a:bodyPr>
          <a:lstStyle/>
          <a:p>
            <a:pPr marL="0" indent="0">
              <a:buNone/>
            </a:pPr>
            <a:r>
              <a:rPr lang="en-GB" b="1" dirty="0"/>
              <a:t>Love does not change.  True love is not affected by changing circumstances.</a:t>
            </a:r>
          </a:p>
          <a:p>
            <a:pPr marL="0" indent="0">
              <a:buNone/>
            </a:pPr>
            <a:r>
              <a:rPr lang="en-GB" dirty="0"/>
              <a:t>What ‘alterations’ might be </a:t>
            </a:r>
          </a:p>
          <a:p>
            <a:pPr marL="0" indent="0">
              <a:buNone/>
            </a:pPr>
            <a:r>
              <a:rPr lang="en-GB" dirty="0"/>
              <a:t>encountered in life?</a:t>
            </a:r>
          </a:p>
          <a:p>
            <a:pPr marL="0" indent="0">
              <a:buNone/>
            </a:pPr>
            <a:r>
              <a:rPr lang="en-GB" sz="2000" dirty="0"/>
              <a:t>Meeting new people</a:t>
            </a:r>
          </a:p>
          <a:p>
            <a:pPr marL="0" indent="0">
              <a:buNone/>
            </a:pPr>
            <a:r>
              <a:rPr lang="en-GB" sz="2000" dirty="0"/>
              <a:t>Falling out of love</a:t>
            </a:r>
          </a:p>
          <a:p>
            <a:pPr marL="0" indent="0">
              <a:buNone/>
            </a:pPr>
            <a:r>
              <a:rPr lang="en-GB" sz="2000" dirty="0"/>
              <a:t>Having to move away</a:t>
            </a:r>
          </a:p>
          <a:p>
            <a:pPr marL="0" indent="0">
              <a:buNone/>
            </a:pPr>
            <a:r>
              <a:rPr lang="en-GB" sz="2000" dirty="0"/>
              <a:t>Unfaithfulness </a:t>
            </a:r>
          </a:p>
          <a:p>
            <a:pPr marL="0" indent="0">
              <a:buNone/>
            </a:pPr>
            <a:r>
              <a:rPr lang="en-GB" dirty="0"/>
              <a:t>Does he feel that these would</a:t>
            </a:r>
          </a:p>
          <a:p>
            <a:pPr marL="0" indent="0">
              <a:buNone/>
            </a:pPr>
            <a:r>
              <a:rPr lang="en-GB" dirty="0"/>
              <a:t>affect true love? </a:t>
            </a:r>
            <a:r>
              <a:rPr lang="en-GB" sz="2000" dirty="0"/>
              <a:t>NO!</a:t>
            </a:r>
          </a:p>
          <a:p>
            <a:pPr marL="0" indent="0">
              <a:buNone/>
            </a:pPr>
            <a:endParaRPr lang="en-GB" dirty="0"/>
          </a:p>
          <a:p>
            <a:pPr marL="0" indent="0">
              <a:buNone/>
            </a:pPr>
            <a:endParaRPr lang="en-GB" dirty="0"/>
          </a:p>
          <a:p>
            <a:pPr marL="0" indent="0">
              <a:buNone/>
            </a:pPr>
            <a:endParaRPr lang="en-GB" dirty="0"/>
          </a:p>
        </p:txBody>
      </p:sp>
      <p:pic>
        <p:nvPicPr>
          <p:cNvPr id="2050" name="Picture 2" descr="C:\Users\croftna\AppData\Local\Microsoft\Windows\Temporary Internet Files\Content.IE5\54WJ2OUY\MP90039928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3812" y="4221088"/>
            <a:ext cx="3490187" cy="23231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10354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solidFill>
                  <a:srgbClr val="FF0066"/>
                </a:solidFill>
              </a:rPr>
              <a:t>‘Or bends with the remover to remove’</a:t>
            </a:r>
            <a:endParaRPr lang="en-GB" sz="3600" dirty="0"/>
          </a:p>
        </p:txBody>
      </p:sp>
      <p:sp>
        <p:nvSpPr>
          <p:cNvPr id="3" name="Content Placeholder 2"/>
          <p:cNvSpPr>
            <a:spLocks noGrp="1"/>
          </p:cNvSpPr>
          <p:nvPr>
            <p:ph idx="1"/>
          </p:nvPr>
        </p:nvSpPr>
        <p:spPr/>
        <p:txBody>
          <a:bodyPr>
            <a:normAutofit/>
          </a:bodyPr>
          <a:lstStyle/>
          <a:p>
            <a:pPr marL="0" indent="0">
              <a:buNone/>
            </a:pPr>
            <a:endParaRPr lang="en-GB" dirty="0"/>
          </a:p>
          <a:p>
            <a:pPr marL="0" indent="0">
              <a:buNone/>
            </a:pPr>
            <a:r>
              <a:rPr lang="en-GB" dirty="0"/>
              <a:t>Who might the ‘remover’ be?</a:t>
            </a:r>
          </a:p>
          <a:p>
            <a:pPr marL="0" indent="0">
              <a:buNone/>
            </a:pPr>
            <a:r>
              <a:rPr lang="en-GB" dirty="0"/>
              <a:t>Are they in the relationship or outside it?</a:t>
            </a:r>
          </a:p>
          <a:p>
            <a:pPr marL="0" indent="0">
              <a:buNone/>
            </a:pPr>
            <a:r>
              <a:rPr lang="en-GB" dirty="0"/>
              <a:t>Why might they want to ‘remove’ love?</a:t>
            </a:r>
          </a:p>
          <a:p>
            <a:pPr marL="0" indent="0">
              <a:buNone/>
            </a:pPr>
            <a:r>
              <a:rPr lang="en-GB" dirty="0"/>
              <a:t>If love does not ‘bend’, what is he saying about it?</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2447509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34082"/>
          </a:xfrm>
        </p:spPr>
        <p:txBody>
          <a:bodyPr>
            <a:normAutofit/>
          </a:bodyPr>
          <a:lstStyle/>
          <a:p>
            <a:r>
              <a:rPr lang="en-US" sz="3200" dirty="0"/>
              <a:t>Learning Intentions:</a:t>
            </a:r>
            <a:endParaRPr lang="en-GB" sz="3200" dirty="0"/>
          </a:p>
        </p:txBody>
      </p:sp>
      <p:sp>
        <p:nvSpPr>
          <p:cNvPr id="5" name="Content Placeholder 4"/>
          <p:cNvSpPr>
            <a:spLocks noGrp="1"/>
          </p:cNvSpPr>
          <p:nvPr>
            <p:ph idx="1"/>
          </p:nvPr>
        </p:nvSpPr>
        <p:spPr>
          <a:xfrm>
            <a:off x="457200" y="980728"/>
            <a:ext cx="8229600" cy="5145435"/>
          </a:xfrm>
        </p:spPr>
        <p:txBody>
          <a:bodyPr>
            <a:normAutofit/>
          </a:bodyPr>
          <a:lstStyle/>
          <a:p>
            <a:pPr marL="0" indent="0">
              <a:buNone/>
            </a:pPr>
            <a:endParaRPr lang="en-US" sz="2400" dirty="0">
              <a:solidFill>
                <a:srgbClr val="7030A0"/>
              </a:solidFill>
            </a:endParaRPr>
          </a:p>
          <a:p>
            <a:pPr marL="0" indent="0">
              <a:buNone/>
            </a:pPr>
            <a:r>
              <a:rPr lang="en-GB" sz="2400" dirty="0">
                <a:solidFill>
                  <a:srgbClr val="7030A0"/>
                </a:solidFill>
              </a:rPr>
              <a:t>To explore the presentation of love in Sonnet 116.</a:t>
            </a:r>
          </a:p>
          <a:p>
            <a:pPr marL="0" indent="0">
              <a:buNone/>
            </a:pPr>
            <a:r>
              <a:rPr lang="en-GB" sz="2400" dirty="0">
                <a:solidFill>
                  <a:srgbClr val="7030A0"/>
                </a:solidFill>
              </a:rPr>
              <a:t>To understand the features of the sonnet form.</a:t>
            </a:r>
          </a:p>
          <a:p>
            <a:pPr marL="0" indent="0">
              <a:buNone/>
            </a:pPr>
            <a:r>
              <a:rPr lang="en-GB" sz="2400" dirty="0">
                <a:solidFill>
                  <a:srgbClr val="7030A0"/>
                </a:solidFill>
              </a:rPr>
              <a:t>To experience and enjoy the most famous love poem EVER written.</a:t>
            </a:r>
          </a:p>
          <a:p>
            <a:pPr marL="0" indent="0">
              <a:buNone/>
            </a:pPr>
            <a:endParaRPr lang="en-GB" sz="2400" dirty="0">
              <a:solidFill>
                <a:srgbClr val="7030A0"/>
              </a:solidFill>
            </a:endParaRPr>
          </a:p>
          <a:p>
            <a:pPr marL="0" indent="0">
              <a:buNone/>
            </a:pPr>
            <a:r>
              <a:rPr lang="en-GB" sz="2400" dirty="0">
                <a:solidFill>
                  <a:srgbClr val="7030A0"/>
                </a:solidFill>
              </a:rPr>
              <a:t>Success Criteria:</a:t>
            </a:r>
          </a:p>
          <a:p>
            <a:pPr marL="0" indent="0">
              <a:buNone/>
            </a:pPr>
            <a:r>
              <a:rPr lang="en-GB" sz="2400" dirty="0">
                <a:solidFill>
                  <a:srgbClr val="7030A0"/>
                </a:solidFill>
              </a:rPr>
              <a:t>You will be able to identify and use the structural features of a sonnet.</a:t>
            </a:r>
          </a:p>
          <a:p>
            <a:pPr marL="0" indent="0">
              <a:buNone/>
            </a:pPr>
            <a:r>
              <a:rPr lang="en-GB" sz="2400" dirty="0">
                <a:solidFill>
                  <a:srgbClr val="7030A0"/>
                </a:solidFill>
              </a:rPr>
              <a:t>You will be able to explain the purpose of the poem and give an interpretation of the ideas presented within the poem.</a:t>
            </a:r>
          </a:p>
        </p:txBody>
      </p:sp>
    </p:spTree>
    <p:extLst>
      <p:ext uri="{BB962C8B-B14F-4D97-AF65-F5344CB8AC3E}">
        <p14:creationId xmlns:p14="http://schemas.microsoft.com/office/powerpoint/2010/main" val="39410196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solidFill>
                  <a:srgbClr val="FF0066"/>
                </a:solidFill>
              </a:rPr>
              <a:t>‘Or bends with the remover to remove’</a:t>
            </a:r>
            <a:endParaRPr lang="en-GB" sz="3600" dirty="0"/>
          </a:p>
        </p:txBody>
      </p:sp>
      <p:sp>
        <p:nvSpPr>
          <p:cNvPr id="3" name="Content Placeholder 2"/>
          <p:cNvSpPr>
            <a:spLocks noGrp="1"/>
          </p:cNvSpPr>
          <p:nvPr>
            <p:ph idx="1"/>
          </p:nvPr>
        </p:nvSpPr>
        <p:spPr>
          <a:xfrm>
            <a:off x="457200" y="1268760"/>
            <a:ext cx="8229600" cy="4857403"/>
          </a:xfrm>
        </p:spPr>
        <p:txBody>
          <a:bodyPr>
            <a:normAutofit fontScale="92500" lnSpcReduction="10000"/>
          </a:bodyPr>
          <a:lstStyle/>
          <a:p>
            <a:pPr marL="0" indent="0">
              <a:buNone/>
            </a:pPr>
            <a:r>
              <a:rPr lang="en-GB" b="1" dirty="0"/>
              <a:t>Even when someone tries to move in and remove their love, it doesn’t move.</a:t>
            </a:r>
          </a:p>
          <a:p>
            <a:pPr marL="0" indent="0">
              <a:buNone/>
            </a:pPr>
            <a:r>
              <a:rPr lang="en-GB" dirty="0"/>
              <a:t>Who might the ‘remover’ be? </a:t>
            </a:r>
            <a:r>
              <a:rPr lang="en-GB" sz="2400" dirty="0"/>
              <a:t>Someone trying to take the love</a:t>
            </a:r>
          </a:p>
          <a:p>
            <a:pPr marL="0" indent="0">
              <a:buNone/>
            </a:pPr>
            <a:r>
              <a:rPr lang="en-GB" dirty="0"/>
              <a:t>Are they in the relationship or outside it</a:t>
            </a:r>
            <a:r>
              <a:rPr lang="en-GB" sz="2400" dirty="0"/>
              <a:t>? Probably outside it and trying to move in. However, he might also be suggesting that if someone in a relationship has doubts and wants to remove their love, then it was not true love in the first place!</a:t>
            </a:r>
          </a:p>
          <a:p>
            <a:pPr marL="0" indent="0">
              <a:buNone/>
            </a:pPr>
            <a:r>
              <a:rPr lang="en-GB" dirty="0"/>
              <a:t>Why might they want to ‘remove’ love? </a:t>
            </a:r>
            <a:r>
              <a:rPr lang="en-GB" sz="2200" dirty="0"/>
              <a:t>Found someone else, feelings have changed, having doubts.</a:t>
            </a:r>
          </a:p>
          <a:p>
            <a:pPr marL="0" indent="0">
              <a:buNone/>
            </a:pPr>
            <a:r>
              <a:rPr lang="en-GB" dirty="0"/>
              <a:t>If love does not ‘bend’, what is he saying about it? </a:t>
            </a:r>
            <a:r>
              <a:rPr lang="en-GB" sz="2200" dirty="0"/>
              <a:t>It is constant and never changing.</a:t>
            </a:r>
          </a:p>
          <a:p>
            <a:pPr marL="0" indent="0">
              <a:buNone/>
            </a:pPr>
            <a:endParaRPr lang="en-GB" dirty="0"/>
          </a:p>
        </p:txBody>
      </p:sp>
    </p:spTree>
    <p:extLst>
      <p:ext uri="{BB962C8B-B14F-4D97-AF65-F5344CB8AC3E}">
        <p14:creationId xmlns:p14="http://schemas.microsoft.com/office/powerpoint/2010/main" val="40773539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a:solidFill>
                  <a:srgbClr val="FF0066"/>
                </a:solidFill>
              </a:rPr>
              <a:t>‘O, no!  it is an ever-fixed mark,</a:t>
            </a:r>
            <a:br>
              <a:rPr lang="en-GB" sz="3600" dirty="0">
                <a:solidFill>
                  <a:srgbClr val="FF0066"/>
                </a:solidFill>
              </a:rPr>
            </a:br>
            <a:r>
              <a:rPr lang="en-GB" sz="3600" dirty="0">
                <a:solidFill>
                  <a:srgbClr val="FF0066"/>
                </a:solidFill>
              </a:rPr>
              <a:t>That looks on tempests  and is never shaken</a:t>
            </a:r>
            <a:r>
              <a:rPr lang="en-GB" dirty="0">
                <a:solidFill>
                  <a:srgbClr val="FF0066"/>
                </a:solidFill>
              </a:rPr>
              <a:t>’</a:t>
            </a:r>
          </a:p>
        </p:txBody>
      </p:sp>
      <p:sp>
        <p:nvSpPr>
          <p:cNvPr id="3" name="Content Placeholder 2"/>
          <p:cNvSpPr>
            <a:spLocks noGrp="1"/>
          </p:cNvSpPr>
          <p:nvPr>
            <p:ph idx="1"/>
          </p:nvPr>
        </p:nvSpPr>
        <p:spPr/>
        <p:txBody>
          <a:bodyPr/>
          <a:lstStyle/>
          <a:p>
            <a:pPr marL="0" indent="0">
              <a:buNone/>
            </a:pPr>
            <a:r>
              <a:rPr lang="en-US" dirty="0"/>
              <a:t>A </a:t>
            </a:r>
            <a:r>
              <a:rPr lang="en-US" b="1" dirty="0"/>
              <a:t>tempest</a:t>
            </a:r>
            <a:r>
              <a:rPr lang="en-US" dirty="0"/>
              <a:t> is a storm.</a:t>
            </a:r>
          </a:p>
          <a:p>
            <a:pPr marL="0" indent="0">
              <a:buNone/>
            </a:pPr>
            <a:r>
              <a:rPr lang="en-US" dirty="0"/>
              <a:t>What is the ‘ever-fixed mark’ that sailors look for in storms (particularly near a rocky Scottish coastline)?</a:t>
            </a:r>
          </a:p>
          <a:p>
            <a:pPr marL="0" indent="0">
              <a:buNone/>
            </a:pPr>
            <a:r>
              <a:rPr lang="en-US" dirty="0"/>
              <a:t>What does this image suggest about love sometimes?</a:t>
            </a:r>
          </a:p>
          <a:p>
            <a:pPr marL="0" indent="0">
              <a:buNone/>
            </a:pPr>
            <a:r>
              <a:rPr lang="en-US" dirty="0"/>
              <a:t>What does true love do in this situation?</a:t>
            </a:r>
          </a:p>
          <a:p>
            <a:pPr marL="0" indent="0">
              <a:buNone/>
            </a:pPr>
            <a:endParaRPr lang="en-GB" dirty="0"/>
          </a:p>
        </p:txBody>
      </p:sp>
    </p:spTree>
    <p:extLst>
      <p:ext uri="{BB962C8B-B14F-4D97-AF65-F5344CB8AC3E}">
        <p14:creationId xmlns:p14="http://schemas.microsoft.com/office/powerpoint/2010/main" val="32272373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a:solidFill>
                  <a:srgbClr val="FF0066"/>
                </a:solidFill>
              </a:rPr>
              <a:t>‘O, no!  it is an ever-fixed mark,</a:t>
            </a:r>
            <a:br>
              <a:rPr lang="en-GB" sz="3600" dirty="0">
                <a:solidFill>
                  <a:srgbClr val="FF0066"/>
                </a:solidFill>
              </a:rPr>
            </a:br>
            <a:r>
              <a:rPr lang="en-GB" sz="3600" dirty="0">
                <a:solidFill>
                  <a:srgbClr val="FF0066"/>
                </a:solidFill>
              </a:rPr>
              <a:t>That looks on tempests  and is never shaken</a:t>
            </a:r>
            <a:r>
              <a:rPr lang="en-GB" dirty="0">
                <a:solidFill>
                  <a:srgbClr val="FF0066"/>
                </a:solidFill>
              </a:rPr>
              <a:t>’</a:t>
            </a:r>
          </a:p>
        </p:txBody>
      </p:sp>
      <p:sp>
        <p:nvSpPr>
          <p:cNvPr id="3" name="Content Placeholder 2"/>
          <p:cNvSpPr>
            <a:spLocks noGrp="1"/>
          </p:cNvSpPr>
          <p:nvPr>
            <p:ph idx="1"/>
          </p:nvPr>
        </p:nvSpPr>
        <p:spPr/>
        <p:txBody>
          <a:bodyPr>
            <a:normAutofit fontScale="92500" lnSpcReduction="10000"/>
          </a:bodyPr>
          <a:lstStyle/>
          <a:p>
            <a:pPr marL="0" indent="0">
              <a:buNone/>
            </a:pPr>
            <a:r>
              <a:rPr lang="en-GB" b="1" dirty="0"/>
              <a:t>True love is solid, steady despite the storms of life.</a:t>
            </a:r>
          </a:p>
          <a:p>
            <a:pPr marL="0" indent="0">
              <a:buNone/>
            </a:pPr>
            <a:r>
              <a:rPr lang="en-US" dirty="0"/>
              <a:t>What is the ‘ever-fixed mark’ that sailors look for in storms (particularly near a rocky Scottish coastline)? </a:t>
            </a:r>
            <a:r>
              <a:rPr lang="en-US" sz="2200" dirty="0"/>
              <a:t>lighthouse</a:t>
            </a:r>
          </a:p>
          <a:p>
            <a:pPr marL="0" indent="0">
              <a:buNone/>
            </a:pPr>
            <a:r>
              <a:rPr lang="en-US" dirty="0"/>
              <a:t>What does this image suggest about</a:t>
            </a:r>
          </a:p>
          <a:p>
            <a:pPr marL="0" indent="0">
              <a:buNone/>
            </a:pPr>
            <a:r>
              <a:rPr lang="en-US" dirty="0"/>
              <a:t>love sometimes? </a:t>
            </a:r>
            <a:r>
              <a:rPr lang="en-US" sz="2200" dirty="0"/>
              <a:t>It can sometimes be stormy </a:t>
            </a:r>
          </a:p>
          <a:p>
            <a:pPr marL="0" indent="0">
              <a:buNone/>
            </a:pPr>
            <a:r>
              <a:rPr lang="en-US" sz="2200" dirty="0"/>
              <a:t>and we may be in danger of losing our way.</a:t>
            </a:r>
          </a:p>
          <a:p>
            <a:pPr marL="0" indent="0">
              <a:buNone/>
            </a:pPr>
            <a:r>
              <a:rPr lang="en-US" dirty="0"/>
              <a:t>What does true love do in this </a:t>
            </a:r>
          </a:p>
          <a:p>
            <a:pPr marL="0" indent="0">
              <a:buNone/>
            </a:pPr>
            <a:r>
              <a:rPr lang="en-US" dirty="0"/>
              <a:t>situation</a:t>
            </a:r>
            <a:r>
              <a:rPr lang="en-US" sz="2200" dirty="0"/>
              <a:t>? It remains constant, loyal and </a:t>
            </a:r>
          </a:p>
          <a:p>
            <a:pPr marL="0" indent="0">
              <a:buNone/>
            </a:pPr>
            <a:r>
              <a:rPr lang="en-US" sz="2200" dirty="0"/>
              <a:t>unchanging (ever-fixed)</a:t>
            </a:r>
          </a:p>
          <a:p>
            <a:pPr marL="0" indent="0">
              <a:buNone/>
            </a:pPr>
            <a:endParaRPr lang="en-GB" b="1" dirty="0"/>
          </a:p>
        </p:txBody>
      </p:sp>
      <p:pic>
        <p:nvPicPr>
          <p:cNvPr id="3074" name="Picture 2" descr="C:\Users\croftna\AppData\Local\Microsoft\Windows\Temporary Internet Files\Content.IE5\OJ4S1RGB\MP900432995[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3861048"/>
            <a:ext cx="1800200" cy="27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9736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856984" cy="1143000"/>
          </a:xfrm>
        </p:spPr>
        <p:txBody>
          <a:bodyPr>
            <a:noAutofit/>
          </a:bodyPr>
          <a:lstStyle/>
          <a:p>
            <a:r>
              <a:rPr lang="en-GB" sz="2800" dirty="0">
                <a:solidFill>
                  <a:srgbClr val="FF0066"/>
                </a:solidFill>
              </a:rPr>
              <a:t>‘It is the star to every wandering bark ,</a:t>
            </a:r>
            <a:br>
              <a:rPr lang="en-GB" sz="2800" dirty="0">
                <a:solidFill>
                  <a:srgbClr val="FF0066"/>
                </a:solidFill>
              </a:rPr>
            </a:br>
            <a:r>
              <a:rPr lang="en-GB" sz="2800" dirty="0">
                <a:solidFill>
                  <a:srgbClr val="FF0066"/>
                </a:solidFill>
              </a:rPr>
              <a:t>Whose worth's unknown,  although his height be taken.’</a:t>
            </a:r>
          </a:p>
        </p:txBody>
      </p:sp>
      <p:sp>
        <p:nvSpPr>
          <p:cNvPr id="3" name="Content Placeholder 2"/>
          <p:cNvSpPr>
            <a:spLocks noGrp="1"/>
          </p:cNvSpPr>
          <p:nvPr>
            <p:ph idx="1"/>
          </p:nvPr>
        </p:nvSpPr>
        <p:spPr/>
        <p:txBody>
          <a:bodyPr>
            <a:normAutofit fontScale="92500" lnSpcReduction="10000"/>
          </a:bodyPr>
          <a:lstStyle/>
          <a:p>
            <a:pPr marL="0" indent="0">
              <a:buNone/>
            </a:pPr>
            <a:r>
              <a:rPr lang="en-GB" dirty="0"/>
              <a:t>More sailing imagery!</a:t>
            </a:r>
          </a:p>
          <a:p>
            <a:pPr marL="0" indent="0">
              <a:buNone/>
            </a:pPr>
            <a:r>
              <a:rPr lang="en-GB" dirty="0"/>
              <a:t>Pole ‘star’ – stays in the same place in the sky and helps sailors to navigate.</a:t>
            </a:r>
          </a:p>
          <a:p>
            <a:pPr marL="0" indent="0">
              <a:buNone/>
            </a:pPr>
            <a:r>
              <a:rPr lang="en-GB" dirty="0"/>
              <a:t>Why does he compare love to this</a:t>
            </a:r>
          </a:p>
          <a:p>
            <a:pPr marL="0" indent="0">
              <a:buNone/>
            </a:pPr>
            <a:r>
              <a:rPr lang="en-GB" dirty="0"/>
              <a:t> star?</a:t>
            </a:r>
          </a:p>
          <a:p>
            <a:pPr marL="0" indent="0">
              <a:buNone/>
            </a:pPr>
            <a:r>
              <a:rPr lang="en-GB" dirty="0"/>
              <a:t>‘wandering bark’ – lost ship.</a:t>
            </a:r>
          </a:p>
          <a:p>
            <a:pPr marL="0" indent="0">
              <a:buNone/>
            </a:pPr>
            <a:r>
              <a:rPr lang="en-GB" dirty="0"/>
              <a:t>What is he suggesting by saying the worth of the star is unknown (even though we can calculate its altitude – height)? How does this link to love?</a:t>
            </a:r>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pic>
        <p:nvPicPr>
          <p:cNvPr id="4098" name="Picture 2" descr="C:\Users\croftna\AppData\Local\Microsoft\Windows\Temporary Internet Files\Content.IE5\EVMI1QM0\MC90044594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6176" y="2573806"/>
            <a:ext cx="1746504" cy="17711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63159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74638"/>
            <a:ext cx="8856984" cy="1143000"/>
          </a:xfrm>
        </p:spPr>
        <p:txBody>
          <a:bodyPr>
            <a:noAutofit/>
          </a:bodyPr>
          <a:lstStyle/>
          <a:p>
            <a:r>
              <a:rPr lang="en-GB" sz="2800" dirty="0">
                <a:solidFill>
                  <a:srgbClr val="FF0066"/>
                </a:solidFill>
              </a:rPr>
              <a:t>‘It is the star to every wandering bark ,</a:t>
            </a:r>
            <a:br>
              <a:rPr lang="en-GB" sz="2800" dirty="0">
                <a:solidFill>
                  <a:srgbClr val="FF0066"/>
                </a:solidFill>
              </a:rPr>
            </a:br>
            <a:r>
              <a:rPr lang="en-GB" sz="2800" dirty="0">
                <a:solidFill>
                  <a:srgbClr val="FF0066"/>
                </a:solidFill>
              </a:rPr>
              <a:t>Whose worth's unknown,  although his height be taken.’</a:t>
            </a:r>
          </a:p>
        </p:txBody>
      </p:sp>
      <p:sp>
        <p:nvSpPr>
          <p:cNvPr id="3" name="Content Placeholder 2"/>
          <p:cNvSpPr>
            <a:spLocks noGrp="1"/>
          </p:cNvSpPr>
          <p:nvPr>
            <p:ph idx="1"/>
          </p:nvPr>
        </p:nvSpPr>
        <p:spPr>
          <a:xfrm>
            <a:off x="393895" y="1600200"/>
            <a:ext cx="8292905" cy="4525963"/>
          </a:xfrm>
        </p:spPr>
        <p:txBody>
          <a:bodyPr>
            <a:normAutofit/>
          </a:bodyPr>
          <a:lstStyle/>
          <a:p>
            <a:pPr marL="0" indent="0">
              <a:buNone/>
            </a:pPr>
            <a:r>
              <a:rPr lang="en-GB" dirty="0"/>
              <a:t>Why does he compare love to this</a:t>
            </a:r>
          </a:p>
          <a:p>
            <a:pPr marL="0" indent="0">
              <a:buNone/>
            </a:pPr>
            <a:r>
              <a:rPr lang="en-GB" dirty="0"/>
              <a:t> star? </a:t>
            </a:r>
            <a:r>
              <a:rPr lang="en-GB" sz="2000" dirty="0"/>
              <a:t>It stays the same, reliable, always there and acts as a guide</a:t>
            </a:r>
          </a:p>
          <a:p>
            <a:pPr marL="0" indent="0">
              <a:buNone/>
            </a:pPr>
            <a:endParaRPr lang="en-GB" dirty="0"/>
          </a:p>
          <a:p>
            <a:pPr marL="0" indent="0">
              <a:buNone/>
            </a:pPr>
            <a:endParaRPr lang="en-GB" dirty="0"/>
          </a:p>
          <a:p>
            <a:pPr marL="0" indent="0">
              <a:buNone/>
            </a:pPr>
            <a:r>
              <a:rPr lang="en-GB" dirty="0"/>
              <a:t>What is he suggesting by saying </a:t>
            </a:r>
          </a:p>
          <a:p>
            <a:pPr marL="0" indent="0">
              <a:buNone/>
            </a:pPr>
            <a:r>
              <a:rPr lang="en-GB" dirty="0"/>
              <a:t>the worth of the star is unknown (even though we can calculate its altitude – height)? How does this link to love</a:t>
            </a:r>
            <a:r>
              <a:rPr lang="en-GB" sz="2000" dirty="0"/>
              <a:t>? The star, like true love, is priceless</a:t>
            </a:r>
          </a:p>
          <a:p>
            <a:pPr marL="0" indent="0">
              <a:buNone/>
            </a:pPr>
            <a:endParaRPr lang="en-GB" dirty="0"/>
          </a:p>
          <a:p>
            <a:pPr marL="0" indent="0">
              <a:buNone/>
            </a:pPr>
            <a:endParaRPr lang="en-GB" dirty="0"/>
          </a:p>
          <a:p>
            <a:pPr marL="0" indent="0">
              <a:buNone/>
            </a:pPr>
            <a:endParaRPr lang="en-GB" dirty="0"/>
          </a:p>
          <a:p>
            <a:pPr marL="0" indent="0">
              <a:buNone/>
            </a:pPr>
            <a:endParaRPr lang="en-GB" dirty="0"/>
          </a:p>
        </p:txBody>
      </p:sp>
      <p:pic>
        <p:nvPicPr>
          <p:cNvPr id="4098" name="Picture 2" descr="C:\Users\croftna\AppData\Local\Microsoft\Windows\Temporary Internet Files\Content.IE5\EVMI1QM0\MC90044594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6176" y="2573806"/>
            <a:ext cx="1746504" cy="17711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09462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lnSpcReduction="10000"/>
          </a:bodyPr>
          <a:lstStyle/>
          <a:p>
            <a:pPr marL="0" indent="0">
              <a:buNone/>
            </a:pPr>
            <a:r>
              <a:rPr lang="en-GB" dirty="0">
                <a:solidFill>
                  <a:srgbClr val="FF0066"/>
                </a:solidFill>
              </a:rPr>
              <a:t>‘Love's not Time's fool, though rosy lips and cheeks</a:t>
            </a:r>
            <a:br>
              <a:rPr lang="en-GB" dirty="0">
                <a:solidFill>
                  <a:srgbClr val="FF0066"/>
                </a:solidFill>
              </a:rPr>
            </a:br>
            <a:r>
              <a:rPr lang="en-GB" dirty="0">
                <a:solidFill>
                  <a:srgbClr val="FF0066"/>
                </a:solidFill>
              </a:rPr>
              <a:t>Within his bending sickle's compass come’ </a:t>
            </a:r>
          </a:p>
          <a:p>
            <a:pPr marL="0" indent="0">
              <a:buNone/>
            </a:pPr>
            <a:r>
              <a:rPr lang="en-GB" dirty="0"/>
              <a:t>So, Time’s sickle can come for ‘rosy lips and cheeks’. What does this mean?</a:t>
            </a:r>
          </a:p>
          <a:p>
            <a:pPr marL="0" indent="0">
              <a:buNone/>
            </a:pPr>
            <a:r>
              <a:rPr lang="en-GB" dirty="0"/>
              <a:t>If love is not fooled by time, what might he be implying?</a:t>
            </a:r>
          </a:p>
          <a:p>
            <a:pPr marL="0" indent="0">
              <a:buNone/>
            </a:pPr>
            <a:r>
              <a:rPr lang="en-GB" dirty="0"/>
              <a:t> </a:t>
            </a:r>
          </a:p>
          <a:p>
            <a:pPr marL="0" indent="0">
              <a:buNone/>
            </a:pPr>
            <a:endParaRPr lang="en-GB" dirty="0"/>
          </a:p>
          <a:p>
            <a:pPr marL="0" indent="0">
              <a:buNone/>
            </a:pPr>
            <a:r>
              <a:rPr lang="en-GB" dirty="0">
                <a:solidFill>
                  <a:srgbClr val="FF0066"/>
                </a:solidFill>
              </a:rPr>
              <a:t>‘sickle’</a:t>
            </a:r>
          </a:p>
          <a:p>
            <a:pPr marL="0" indent="0">
              <a:buNone/>
            </a:pPr>
            <a:r>
              <a:rPr lang="en-GB" dirty="0"/>
              <a:t>Death walks around with this…</a:t>
            </a:r>
          </a:p>
          <a:p>
            <a:pPr marL="0" indent="0">
              <a:buNone/>
            </a:pPr>
            <a:endParaRPr lang="en-GB" dirty="0"/>
          </a:p>
        </p:txBody>
      </p:sp>
      <p:pic>
        <p:nvPicPr>
          <p:cNvPr id="5122" name="Picture 2" descr="C:\Users\croftna\AppData\Local\Microsoft\Windows\Temporary Internet Files\Content.IE5\54WJ2OUY\MC90013899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4005064"/>
            <a:ext cx="2478024" cy="2705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41869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5793507"/>
          </a:xfrm>
        </p:spPr>
        <p:txBody>
          <a:bodyPr>
            <a:normAutofit fontScale="92500" lnSpcReduction="10000"/>
          </a:bodyPr>
          <a:lstStyle/>
          <a:p>
            <a:pPr marL="0" indent="0">
              <a:buNone/>
            </a:pPr>
            <a:r>
              <a:rPr lang="en-GB" dirty="0">
                <a:solidFill>
                  <a:srgbClr val="FF0066"/>
                </a:solidFill>
              </a:rPr>
              <a:t>‘Love's not Time's fool, though rosy lips and cheeks</a:t>
            </a:r>
            <a:br>
              <a:rPr lang="en-GB" dirty="0">
                <a:solidFill>
                  <a:srgbClr val="FF0066"/>
                </a:solidFill>
              </a:rPr>
            </a:br>
            <a:r>
              <a:rPr lang="en-GB" dirty="0">
                <a:solidFill>
                  <a:srgbClr val="FF0066"/>
                </a:solidFill>
              </a:rPr>
              <a:t>Within his bending sickle's compass come’ </a:t>
            </a:r>
          </a:p>
          <a:p>
            <a:pPr marL="0" indent="0">
              <a:buNone/>
            </a:pPr>
            <a:endParaRPr lang="en-GB" dirty="0"/>
          </a:p>
          <a:p>
            <a:pPr marL="0" indent="0">
              <a:buNone/>
            </a:pPr>
            <a:r>
              <a:rPr lang="en-GB" dirty="0"/>
              <a:t>True love is not dependent on time. </a:t>
            </a:r>
          </a:p>
          <a:p>
            <a:pPr marL="0" indent="0">
              <a:buNone/>
            </a:pPr>
            <a:r>
              <a:rPr lang="en-GB" dirty="0"/>
              <a:t>Time has power over your looks, time will age you and you won’t be so beautiful but love is not controlled by time or changed by age.</a:t>
            </a:r>
          </a:p>
          <a:p>
            <a:pPr marL="0" indent="0">
              <a:buNone/>
            </a:pPr>
            <a:r>
              <a:rPr lang="en-GB" dirty="0"/>
              <a:t>It’s saying love is powerful, unstoppable. </a:t>
            </a:r>
          </a:p>
          <a:p>
            <a:pPr marL="0" indent="0">
              <a:buNone/>
            </a:pPr>
            <a:r>
              <a:rPr lang="en-GB" dirty="0"/>
              <a:t>You don’t stop loving someone just </a:t>
            </a:r>
          </a:p>
          <a:p>
            <a:pPr marL="0" indent="0">
              <a:buNone/>
            </a:pPr>
            <a:r>
              <a:rPr lang="en-GB" dirty="0"/>
              <a:t>because they grow old.</a:t>
            </a:r>
          </a:p>
          <a:p>
            <a:pPr marL="0" indent="0">
              <a:buNone/>
            </a:pPr>
            <a:r>
              <a:rPr lang="en-GB" dirty="0">
                <a:solidFill>
                  <a:srgbClr val="FF0066"/>
                </a:solidFill>
              </a:rPr>
              <a:t>‘sickle’</a:t>
            </a:r>
          </a:p>
          <a:p>
            <a:pPr marL="0" indent="0">
              <a:buNone/>
            </a:pPr>
            <a:r>
              <a:rPr lang="en-GB" dirty="0"/>
              <a:t>Death walks around with this…</a:t>
            </a:r>
          </a:p>
          <a:p>
            <a:pPr marL="0" indent="0">
              <a:buNone/>
            </a:pPr>
            <a:endParaRPr lang="en-GB" dirty="0"/>
          </a:p>
          <a:p>
            <a:pPr marL="0" indent="0">
              <a:buNone/>
            </a:pPr>
            <a:endParaRPr lang="en-GB" dirty="0"/>
          </a:p>
        </p:txBody>
      </p:sp>
      <p:pic>
        <p:nvPicPr>
          <p:cNvPr id="5122" name="Picture 2" descr="C:\Users\croftna\AppData\Local\Microsoft\Windows\Temporary Internet Files\Content.IE5\54WJ2OUY\MC90013899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4005064"/>
            <a:ext cx="2478024" cy="2705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7635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a:solidFill>
                  <a:srgbClr val="FF0066"/>
                </a:solidFill>
              </a:rPr>
              <a:t>‘Love alters not with his brief hours and weeks,</a:t>
            </a:r>
            <a:br>
              <a:rPr lang="en-GB" sz="3600" dirty="0">
                <a:solidFill>
                  <a:srgbClr val="FF0066"/>
                </a:solidFill>
              </a:rPr>
            </a:br>
            <a:r>
              <a:rPr lang="en-GB" sz="3600" dirty="0">
                <a:solidFill>
                  <a:srgbClr val="FF0066"/>
                </a:solidFill>
              </a:rPr>
              <a:t>But bears it out even to the edge of doom.’</a:t>
            </a:r>
            <a:r>
              <a:rPr lang="en-GB" dirty="0"/>
              <a:t> </a:t>
            </a:r>
          </a:p>
        </p:txBody>
      </p:sp>
      <p:sp>
        <p:nvSpPr>
          <p:cNvPr id="3" name="Content Placeholder 2"/>
          <p:cNvSpPr>
            <a:spLocks noGrp="1"/>
          </p:cNvSpPr>
          <p:nvPr>
            <p:ph idx="1"/>
          </p:nvPr>
        </p:nvSpPr>
        <p:spPr>
          <a:xfrm>
            <a:off x="457200" y="1600200"/>
            <a:ext cx="8229600" cy="5069160"/>
          </a:xfrm>
        </p:spPr>
        <p:txBody>
          <a:bodyPr>
            <a:normAutofit/>
          </a:bodyPr>
          <a:lstStyle/>
          <a:p>
            <a:pPr marL="0" indent="0">
              <a:buNone/>
            </a:pPr>
            <a:endParaRPr lang="en-GB" dirty="0"/>
          </a:p>
          <a:p>
            <a:pPr marL="0" indent="0">
              <a:buNone/>
            </a:pPr>
            <a:r>
              <a:rPr lang="en-GB" dirty="0"/>
              <a:t>Doomsday – is the end of the world.</a:t>
            </a:r>
          </a:p>
          <a:p>
            <a:pPr marL="0" indent="0">
              <a:buNone/>
            </a:pPr>
            <a:r>
              <a:rPr lang="en-GB" dirty="0"/>
              <a:t>How long will love last (bear it out)?</a:t>
            </a:r>
          </a:p>
          <a:p>
            <a:pPr marL="0" indent="0">
              <a:buNone/>
            </a:pPr>
            <a:r>
              <a:rPr lang="en-GB" dirty="0"/>
              <a:t> </a:t>
            </a:r>
          </a:p>
        </p:txBody>
      </p:sp>
      <p:pic>
        <p:nvPicPr>
          <p:cNvPr id="6146" name="Picture 2" descr="C:\Users\croftna\AppData\Local\Microsoft\Windows\Temporary Internet Files\Content.IE5\ABT38MV3\MC900445054[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4365104"/>
            <a:ext cx="2088232" cy="2030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4682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a:solidFill>
                  <a:srgbClr val="FF0066"/>
                </a:solidFill>
              </a:rPr>
              <a:t>‘Love alters not with his brief hours and weeks,</a:t>
            </a:r>
            <a:br>
              <a:rPr lang="en-GB" sz="3600" dirty="0">
                <a:solidFill>
                  <a:srgbClr val="FF0066"/>
                </a:solidFill>
              </a:rPr>
            </a:br>
            <a:r>
              <a:rPr lang="en-GB" sz="3600" dirty="0">
                <a:solidFill>
                  <a:srgbClr val="FF0066"/>
                </a:solidFill>
              </a:rPr>
              <a:t>But bears it out even to the edge of doom.’</a:t>
            </a:r>
            <a:r>
              <a:rPr lang="en-GB" dirty="0"/>
              <a:t> </a:t>
            </a:r>
          </a:p>
        </p:txBody>
      </p:sp>
      <p:sp>
        <p:nvSpPr>
          <p:cNvPr id="3" name="Content Placeholder 2"/>
          <p:cNvSpPr>
            <a:spLocks noGrp="1"/>
          </p:cNvSpPr>
          <p:nvPr>
            <p:ph idx="1"/>
          </p:nvPr>
        </p:nvSpPr>
        <p:spPr>
          <a:xfrm>
            <a:off x="457200" y="1600200"/>
            <a:ext cx="8229600" cy="5069160"/>
          </a:xfrm>
        </p:spPr>
        <p:txBody>
          <a:bodyPr>
            <a:normAutofit/>
          </a:bodyPr>
          <a:lstStyle/>
          <a:p>
            <a:pPr marL="0" indent="0">
              <a:buNone/>
            </a:pPr>
            <a:endParaRPr lang="en-GB" dirty="0"/>
          </a:p>
          <a:p>
            <a:pPr marL="0" indent="0">
              <a:buNone/>
            </a:pPr>
            <a:r>
              <a:rPr lang="en-GB" dirty="0"/>
              <a:t>‘even to the edge of doom’ </a:t>
            </a:r>
          </a:p>
          <a:p>
            <a:pPr marL="0" indent="0">
              <a:buNone/>
            </a:pPr>
            <a:r>
              <a:rPr lang="en-GB" dirty="0"/>
              <a:t>Love doesn’t change. Reference to doomsday – end of the world.  </a:t>
            </a:r>
          </a:p>
          <a:p>
            <a:pPr marL="0" indent="0">
              <a:buNone/>
            </a:pPr>
            <a:r>
              <a:rPr lang="en-GB" dirty="0"/>
              <a:t>Love is not affected by time.</a:t>
            </a:r>
          </a:p>
          <a:p>
            <a:pPr marL="0" indent="0">
              <a:buNone/>
            </a:pPr>
            <a:r>
              <a:rPr lang="en-GB" dirty="0"/>
              <a:t>Love will last forever.</a:t>
            </a:r>
          </a:p>
          <a:p>
            <a:pPr marL="0" indent="0">
              <a:buNone/>
            </a:pPr>
            <a:endParaRPr lang="en-GB" dirty="0"/>
          </a:p>
          <a:p>
            <a:pPr marL="0" indent="0">
              <a:buNone/>
            </a:pPr>
            <a:r>
              <a:rPr lang="en-GB" dirty="0"/>
              <a:t> </a:t>
            </a:r>
          </a:p>
        </p:txBody>
      </p:sp>
      <p:pic>
        <p:nvPicPr>
          <p:cNvPr id="6146" name="Picture 2" descr="C:\Users\croftna\AppData\Local\Microsoft\Windows\Temporary Internet Files\Content.IE5\ABT38MV3\MC900445054[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4365104"/>
            <a:ext cx="2088232" cy="2030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0944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56792"/>
            <a:ext cx="8229600" cy="5040560"/>
          </a:xfrm>
        </p:spPr>
        <p:txBody>
          <a:bodyPr>
            <a:normAutofit/>
          </a:bodyPr>
          <a:lstStyle/>
          <a:p>
            <a:pPr marL="0" indent="0">
              <a:buNone/>
            </a:pPr>
            <a:endParaRPr lang="en-GB" dirty="0"/>
          </a:p>
          <a:p>
            <a:pPr marL="0" indent="0">
              <a:buNone/>
            </a:pPr>
            <a:r>
              <a:rPr lang="en-GB" dirty="0"/>
              <a:t>This final rhyming couplet is a Volta  (turn or twist)</a:t>
            </a:r>
          </a:p>
          <a:p>
            <a:pPr marL="0" indent="0">
              <a:buNone/>
            </a:pPr>
            <a:r>
              <a:rPr lang="en-GB" dirty="0"/>
              <a:t>He is saying, ‘if you can prove me wrong, then I never wrote and no man has ever loved.’</a:t>
            </a:r>
          </a:p>
          <a:p>
            <a:pPr marL="0" indent="0">
              <a:buNone/>
            </a:pPr>
            <a:endParaRPr lang="en-GB" dirty="0"/>
          </a:p>
          <a:p>
            <a:pPr marL="0" indent="0">
              <a:buNone/>
            </a:pPr>
            <a:r>
              <a:rPr lang="en-GB" dirty="0" err="1"/>
              <a:t>Hmmmm</a:t>
            </a:r>
            <a:r>
              <a:rPr lang="en-GB" dirty="0"/>
              <a:t>… make sense of that!</a:t>
            </a:r>
          </a:p>
        </p:txBody>
      </p:sp>
      <p:sp>
        <p:nvSpPr>
          <p:cNvPr id="4" name="Title 3"/>
          <p:cNvSpPr>
            <a:spLocks noGrp="1"/>
          </p:cNvSpPr>
          <p:nvPr>
            <p:ph type="title"/>
          </p:nvPr>
        </p:nvSpPr>
        <p:spPr/>
        <p:txBody>
          <a:bodyPr>
            <a:normAutofit fontScale="90000"/>
          </a:bodyPr>
          <a:lstStyle/>
          <a:p>
            <a:r>
              <a:rPr lang="en-GB" dirty="0">
                <a:solidFill>
                  <a:srgbClr val="FF0066"/>
                </a:solidFill>
              </a:rPr>
              <a:t>‘If this be error and upon me proved,</a:t>
            </a:r>
            <a:br>
              <a:rPr lang="en-GB" dirty="0">
                <a:solidFill>
                  <a:srgbClr val="FF0066"/>
                </a:solidFill>
              </a:rPr>
            </a:br>
            <a:r>
              <a:rPr lang="en-GB" dirty="0">
                <a:solidFill>
                  <a:srgbClr val="FF0066"/>
                </a:solidFill>
              </a:rPr>
              <a:t>     I never writ, nor no man ever loved.’ </a:t>
            </a:r>
            <a:endParaRPr lang="en-GB" dirty="0"/>
          </a:p>
        </p:txBody>
      </p:sp>
    </p:spTree>
    <p:extLst>
      <p:ext uri="{BB962C8B-B14F-4D97-AF65-F5344CB8AC3E}">
        <p14:creationId xmlns:p14="http://schemas.microsoft.com/office/powerpoint/2010/main" val="2913234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solidFill>
                  <a:srgbClr val="7030A0"/>
                </a:solidFill>
              </a:rPr>
              <a:t>List the ideal characteristics of a loving relationship</a:t>
            </a:r>
          </a:p>
        </p:txBody>
      </p:sp>
      <p:sp>
        <p:nvSpPr>
          <p:cNvPr id="3" name="Rectangle 2"/>
          <p:cNvSpPr/>
          <p:nvPr/>
        </p:nvSpPr>
        <p:spPr>
          <a:xfrm>
            <a:off x="381000" y="1600200"/>
            <a:ext cx="8153400" cy="5423023"/>
          </a:xfrm>
          <a:prstGeom prst="rect">
            <a:avLst/>
          </a:prstGeom>
          <a:solidFill>
            <a:srgbClr val="FFFF00"/>
          </a:solidFill>
        </p:spPr>
        <p:txBody>
          <a:bodyPr wrap="square">
            <a:spAutoFit/>
          </a:bodyPr>
          <a:lstStyle/>
          <a:p>
            <a:pPr>
              <a:spcBef>
                <a:spcPct val="20000"/>
              </a:spcBef>
            </a:pPr>
            <a:r>
              <a:rPr lang="en-GB" sz="2800" dirty="0"/>
              <a:t>In this poem, Shakespeare  gives us his idea of the characteristics of a really lasting love between two people. He tells us what love is not as well as what it is.</a:t>
            </a:r>
          </a:p>
          <a:p>
            <a:pPr marL="342900" indent="-342900">
              <a:spcBef>
                <a:spcPct val="20000"/>
              </a:spcBef>
              <a:buFontTx/>
              <a:buChar char="•"/>
            </a:pPr>
            <a:r>
              <a:rPr lang="en-GB" sz="4000" b="1" dirty="0"/>
              <a:t>Note down what you feel are the key characteristics of a loving relationship.</a:t>
            </a:r>
          </a:p>
          <a:p>
            <a:pPr marL="342900" indent="-342900">
              <a:spcBef>
                <a:spcPct val="20000"/>
              </a:spcBef>
              <a:buFontTx/>
              <a:buChar char="•"/>
            </a:pPr>
            <a:r>
              <a:rPr lang="en-GB" sz="2800" dirty="0"/>
              <a:t>You might begin with ‘trust’</a:t>
            </a:r>
          </a:p>
          <a:p>
            <a:pPr marL="342900" indent="-342900">
              <a:spcBef>
                <a:spcPct val="20000"/>
              </a:spcBef>
              <a:buFontTx/>
              <a:buChar char="•"/>
            </a:pPr>
            <a:endParaRPr lang="en-GB" sz="2800" dirty="0"/>
          </a:p>
          <a:p>
            <a:pPr marL="342900" indent="-342900">
              <a:spcBef>
                <a:spcPct val="20000"/>
              </a:spcBef>
              <a:buFontTx/>
              <a:buChar char="•"/>
            </a:pPr>
            <a:endParaRPr lang="en-GB" sz="2800" dirty="0"/>
          </a:p>
          <a:p>
            <a:pPr marL="342900" indent="-342900">
              <a:spcBef>
                <a:spcPct val="20000"/>
              </a:spcBef>
              <a:buFontTx/>
              <a:buChar char="•"/>
            </a:pPr>
            <a:endParaRPr lang="en-GB" sz="2800" i="1" dirty="0"/>
          </a:p>
        </p:txBody>
      </p:sp>
    </p:spTree>
    <p:extLst>
      <p:ext uri="{BB962C8B-B14F-4D97-AF65-F5344CB8AC3E}">
        <p14:creationId xmlns:p14="http://schemas.microsoft.com/office/powerpoint/2010/main" val="26135757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5328592"/>
          </a:xfrm>
        </p:spPr>
        <p:txBody>
          <a:bodyPr>
            <a:normAutofit/>
          </a:bodyPr>
          <a:lstStyle/>
          <a:p>
            <a:pPr marL="0" indent="0">
              <a:buNone/>
            </a:pPr>
            <a:endParaRPr lang="en-GB" dirty="0"/>
          </a:p>
          <a:p>
            <a:pPr marL="0" indent="0">
              <a:buNone/>
            </a:pPr>
            <a:r>
              <a:rPr lang="en-GB" dirty="0"/>
              <a:t>He is wagering/betting that no man will prove him wrong because he did write the poem – it does exist- and many men have loved so would not claim that true love does not exist.</a:t>
            </a:r>
          </a:p>
          <a:p>
            <a:pPr marL="0" indent="0">
              <a:buNone/>
            </a:pPr>
            <a:endParaRPr lang="en-GB" dirty="0"/>
          </a:p>
          <a:p>
            <a:pPr marL="0" indent="0">
              <a:buNone/>
            </a:pPr>
            <a:r>
              <a:rPr lang="en-GB" dirty="0"/>
              <a:t>Shakespeare loved a </a:t>
            </a:r>
            <a:r>
              <a:rPr lang="en-GB" dirty="0" err="1"/>
              <a:t>volta</a:t>
            </a:r>
            <a:r>
              <a:rPr lang="en-GB" dirty="0"/>
              <a:t> at the end of his sonnets. Read sonnet 130 for another one.</a:t>
            </a:r>
          </a:p>
        </p:txBody>
      </p:sp>
      <p:sp>
        <p:nvSpPr>
          <p:cNvPr id="4" name="Title 3"/>
          <p:cNvSpPr>
            <a:spLocks noGrp="1"/>
          </p:cNvSpPr>
          <p:nvPr>
            <p:ph type="title"/>
          </p:nvPr>
        </p:nvSpPr>
        <p:spPr/>
        <p:txBody>
          <a:bodyPr>
            <a:normAutofit fontScale="90000"/>
          </a:bodyPr>
          <a:lstStyle/>
          <a:p>
            <a:r>
              <a:rPr lang="en-GB" dirty="0">
                <a:solidFill>
                  <a:srgbClr val="FF0066"/>
                </a:solidFill>
              </a:rPr>
              <a:t>‘If this be error and upon me proved,</a:t>
            </a:r>
            <a:br>
              <a:rPr lang="en-GB" dirty="0">
                <a:solidFill>
                  <a:srgbClr val="FF0066"/>
                </a:solidFill>
              </a:rPr>
            </a:br>
            <a:r>
              <a:rPr lang="en-GB" dirty="0">
                <a:solidFill>
                  <a:srgbClr val="FF0066"/>
                </a:solidFill>
              </a:rPr>
              <a:t>     I never writ, nor no man ever loved.’ </a:t>
            </a:r>
            <a:endParaRPr lang="en-GB" dirty="0"/>
          </a:p>
        </p:txBody>
      </p:sp>
    </p:spTree>
    <p:extLst>
      <p:ext uri="{BB962C8B-B14F-4D97-AF65-F5344CB8AC3E}">
        <p14:creationId xmlns:p14="http://schemas.microsoft.com/office/powerpoint/2010/main" val="261804685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1C72A-0ED2-4131-B2C6-17DFD0710067}"/>
              </a:ext>
            </a:extLst>
          </p:cNvPr>
          <p:cNvSpPr>
            <a:spLocks noGrp="1"/>
          </p:cNvSpPr>
          <p:nvPr>
            <p:ph type="title"/>
          </p:nvPr>
        </p:nvSpPr>
        <p:spPr/>
        <p:txBody>
          <a:bodyPr/>
          <a:lstStyle/>
          <a:p>
            <a:r>
              <a:rPr lang="en-US" dirty="0"/>
              <a:t>Write a modern translation</a:t>
            </a:r>
            <a:endParaRPr lang="en-GB" dirty="0"/>
          </a:p>
        </p:txBody>
      </p:sp>
      <p:sp>
        <p:nvSpPr>
          <p:cNvPr id="3" name="Content Placeholder 2">
            <a:extLst>
              <a:ext uri="{FF2B5EF4-FFF2-40B4-BE49-F238E27FC236}">
                <a16:creationId xmlns:a16="http://schemas.microsoft.com/office/drawing/2014/main" id="{E8E596A8-B4CE-4D39-8BEA-2F4392961164}"/>
              </a:ext>
            </a:extLst>
          </p:cNvPr>
          <p:cNvSpPr>
            <a:spLocks noGrp="1"/>
          </p:cNvSpPr>
          <p:nvPr>
            <p:ph idx="1"/>
          </p:nvPr>
        </p:nvSpPr>
        <p:spPr>
          <a:solidFill>
            <a:srgbClr val="FFFF00"/>
          </a:solidFill>
        </p:spPr>
        <p:txBody>
          <a:bodyPr>
            <a:normAutofit/>
          </a:bodyPr>
          <a:lstStyle/>
          <a:p>
            <a:r>
              <a:rPr lang="en-US" sz="4400" dirty="0"/>
              <a:t>Now we have gone through the whole poem, write a modern translation in your own words.</a:t>
            </a:r>
          </a:p>
          <a:p>
            <a:r>
              <a:rPr lang="en-US" sz="4400" dirty="0"/>
              <a:t>You do not have to stick to the rhyme scheme.</a:t>
            </a:r>
            <a:endParaRPr lang="en-GB" sz="4400" dirty="0"/>
          </a:p>
        </p:txBody>
      </p:sp>
    </p:spTree>
    <p:extLst>
      <p:ext uri="{BB962C8B-B14F-4D97-AF65-F5344CB8AC3E}">
        <p14:creationId xmlns:p14="http://schemas.microsoft.com/office/powerpoint/2010/main" val="5062838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89955946"/>
              </p:ext>
            </p:extLst>
          </p:nvPr>
        </p:nvGraphicFramePr>
        <p:xfrm>
          <a:off x="609600" y="609600"/>
          <a:ext cx="8001000" cy="5543347"/>
        </p:xfrm>
        <a:graphic>
          <a:graphicData uri="http://schemas.openxmlformats.org/drawingml/2006/table">
            <a:tbl>
              <a:tblPr/>
              <a:tblGrid>
                <a:gridCol w="8001000">
                  <a:extLst>
                    <a:ext uri="{9D8B030D-6E8A-4147-A177-3AD203B41FA5}">
                      <a16:colId xmlns:a16="http://schemas.microsoft.com/office/drawing/2014/main" val="20000"/>
                    </a:ext>
                  </a:extLst>
                </a:gridCol>
              </a:tblGrid>
              <a:tr h="331277">
                <a:tc>
                  <a:txBody>
                    <a:bodyPr/>
                    <a:lstStyle/>
                    <a:p>
                      <a:pPr marL="0" marR="0" algn="l" fontAlgn="t">
                        <a:spcBef>
                          <a:spcPts val="0"/>
                        </a:spcBef>
                        <a:spcAft>
                          <a:spcPts val="0"/>
                        </a:spcAft>
                      </a:pPr>
                      <a:r>
                        <a:rPr lang="en-GB" sz="2000" dirty="0">
                          <a:latin typeface="Arial"/>
                        </a:rPr>
                        <a:t>Let me not declare any reasons why two</a:t>
                      </a:r>
                    </a:p>
                  </a:txBody>
                  <a:tcPr marL="11480" marR="11480" marT="11480" marB="11480">
                    <a:lnL>
                      <a:noFill/>
                    </a:lnL>
                    <a:lnR>
                      <a:noFill/>
                    </a:lnR>
                    <a:lnB>
                      <a:noFill/>
                    </a:lnB>
                    <a:solidFill>
                      <a:srgbClr val="FFFF00"/>
                    </a:solidFill>
                  </a:tcPr>
                </a:tc>
                <a:extLst>
                  <a:ext uri="{0D108BD9-81ED-4DB2-BD59-A6C34878D82A}">
                    <a16:rowId xmlns:a16="http://schemas.microsoft.com/office/drawing/2014/main" val="10000"/>
                  </a:ext>
                </a:extLst>
              </a:tr>
              <a:tr h="499411">
                <a:tc>
                  <a:txBody>
                    <a:bodyPr/>
                    <a:lstStyle/>
                    <a:p>
                      <a:pPr marL="0" marR="0" algn="l" fontAlgn="t">
                        <a:spcBef>
                          <a:spcPts val="0"/>
                        </a:spcBef>
                        <a:spcAft>
                          <a:spcPts val="0"/>
                        </a:spcAft>
                      </a:pPr>
                      <a:r>
                        <a:rPr lang="en-GB" sz="2000" dirty="0">
                          <a:latin typeface="Arial"/>
                        </a:rPr>
                        <a:t>True-minded people should not be married. Love is not love</a:t>
                      </a:r>
                    </a:p>
                  </a:txBody>
                  <a:tcPr marL="11480" marR="11480" marT="11480" marB="11480">
                    <a:lnL>
                      <a:noFill/>
                    </a:lnL>
                    <a:lnR>
                      <a:noFill/>
                    </a:lnR>
                    <a:lnT>
                      <a:noFill/>
                    </a:lnT>
                    <a:lnB>
                      <a:noFill/>
                    </a:lnB>
                    <a:solidFill>
                      <a:srgbClr val="FFFF00"/>
                    </a:solidFill>
                  </a:tcPr>
                </a:tc>
                <a:extLst>
                  <a:ext uri="{0D108BD9-81ED-4DB2-BD59-A6C34878D82A}">
                    <a16:rowId xmlns:a16="http://schemas.microsoft.com/office/drawing/2014/main" val="10001"/>
                  </a:ext>
                </a:extLst>
              </a:tr>
              <a:tr h="343750">
                <a:tc>
                  <a:txBody>
                    <a:bodyPr/>
                    <a:lstStyle/>
                    <a:p>
                      <a:pPr marL="0" marR="0" algn="l" fontAlgn="t">
                        <a:spcBef>
                          <a:spcPts val="0"/>
                        </a:spcBef>
                        <a:spcAft>
                          <a:spcPts val="0"/>
                        </a:spcAft>
                      </a:pPr>
                      <a:r>
                        <a:rPr lang="en-GB" sz="2000" dirty="0">
                          <a:latin typeface="Arial"/>
                        </a:rPr>
                        <a:t>Which changes when it finds a change in circumstances,</a:t>
                      </a:r>
                    </a:p>
                  </a:txBody>
                  <a:tcPr marL="11480" marR="11480" marT="11480" marB="11480">
                    <a:lnL>
                      <a:noFill/>
                    </a:lnL>
                    <a:lnR>
                      <a:noFill/>
                    </a:lnR>
                    <a:lnT>
                      <a:noFill/>
                    </a:lnT>
                    <a:lnB>
                      <a:noFill/>
                    </a:lnB>
                    <a:solidFill>
                      <a:srgbClr val="FFFF00"/>
                    </a:solidFill>
                  </a:tcPr>
                </a:tc>
                <a:extLst>
                  <a:ext uri="{0D108BD9-81ED-4DB2-BD59-A6C34878D82A}">
                    <a16:rowId xmlns:a16="http://schemas.microsoft.com/office/drawing/2014/main" val="10002"/>
                  </a:ext>
                </a:extLst>
              </a:tr>
              <a:tr h="499411">
                <a:tc>
                  <a:txBody>
                    <a:bodyPr/>
                    <a:lstStyle/>
                    <a:p>
                      <a:pPr marL="0" marR="0" algn="l" fontAlgn="t">
                        <a:spcBef>
                          <a:spcPts val="0"/>
                        </a:spcBef>
                        <a:spcAft>
                          <a:spcPts val="0"/>
                        </a:spcAft>
                      </a:pPr>
                      <a:r>
                        <a:rPr lang="en-GB" sz="2000" dirty="0">
                          <a:latin typeface="Arial"/>
                        </a:rPr>
                        <a:t>Or bends from its firm stand even when a lover is unfaithful:</a:t>
                      </a:r>
                    </a:p>
                  </a:txBody>
                  <a:tcPr marL="11480" marR="11480" marT="11480" marB="11480">
                    <a:lnL>
                      <a:noFill/>
                    </a:lnL>
                    <a:lnR>
                      <a:noFill/>
                    </a:lnR>
                    <a:lnT>
                      <a:noFill/>
                    </a:lnT>
                    <a:lnB>
                      <a:noFill/>
                    </a:lnB>
                    <a:solidFill>
                      <a:srgbClr val="FFFF00"/>
                    </a:solidFill>
                  </a:tcPr>
                </a:tc>
                <a:extLst>
                  <a:ext uri="{0D108BD9-81ED-4DB2-BD59-A6C34878D82A}">
                    <a16:rowId xmlns:a16="http://schemas.microsoft.com/office/drawing/2014/main" val="10003"/>
                  </a:ext>
                </a:extLst>
              </a:tr>
              <a:tr h="331277">
                <a:tc>
                  <a:txBody>
                    <a:bodyPr/>
                    <a:lstStyle/>
                    <a:p>
                      <a:pPr marL="0" marR="0" algn="l" fontAlgn="t">
                        <a:spcBef>
                          <a:spcPts val="0"/>
                        </a:spcBef>
                        <a:spcAft>
                          <a:spcPts val="0"/>
                        </a:spcAft>
                      </a:pPr>
                      <a:r>
                        <a:rPr lang="en-GB" sz="2000" dirty="0">
                          <a:latin typeface="Arial"/>
                        </a:rPr>
                        <a:t>Oh no! it is a lighthouse</a:t>
                      </a:r>
                    </a:p>
                  </a:txBody>
                  <a:tcPr marL="11480" marR="11480" marT="11480" marB="11480">
                    <a:lnL>
                      <a:noFill/>
                    </a:lnL>
                    <a:lnR>
                      <a:noFill/>
                    </a:lnR>
                    <a:lnT>
                      <a:noFill/>
                    </a:lnT>
                    <a:lnB>
                      <a:noFill/>
                    </a:lnB>
                    <a:solidFill>
                      <a:srgbClr val="FFFF00"/>
                    </a:solidFill>
                  </a:tcPr>
                </a:tc>
                <a:extLst>
                  <a:ext uri="{0D108BD9-81ED-4DB2-BD59-A6C34878D82A}">
                    <a16:rowId xmlns:a16="http://schemas.microsoft.com/office/drawing/2014/main" val="10004"/>
                  </a:ext>
                </a:extLst>
              </a:tr>
              <a:tr h="343750">
                <a:tc>
                  <a:txBody>
                    <a:bodyPr/>
                    <a:lstStyle/>
                    <a:p>
                      <a:pPr marL="0" marR="0" algn="l" fontAlgn="t">
                        <a:spcBef>
                          <a:spcPts val="0"/>
                        </a:spcBef>
                        <a:spcAft>
                          <a:spcPts val="0"/>
                        </a:spcAft>
                      </a:pPr>
                      <a:r>
                        <a:rPr lang="en-GB" sz="2000" dirty="0">
                          <a:latin typeface="Arial"/>
                        </a:rPr>
                        <a:t>That sees storms but it never shaken;</a:t>
                      </a:r>
                    </a:p>
                  </a:txBody>
                  <a:tcPr marL="11480" marR="11480" marT="11480" marB="11480">
                    <a:lnL>
                      <a:noFill/>
                    </a:lnL>
                    <a:lnR>
                      <a:noFill/>
                    </a:lnR>
                    <a:lnT>
                      <a:noFill/>
                    </a:lnT>
                    <a:lnB>
                      <a:noFill/>
                    </a:lnB>
                    <a:solidFill>
                      <a:srgbClr val="FFFF00"/>
                    </a:solidFill>
                  </a:tcPr>
                </a:tc>
                <a:extLst>
                  <a:ext uri="{0D108BD9-81ED-4DB2-BD59-A6C34878D82A}">
                    <a16:rowId xmlns:a16="http://schemas.microsoft.com/office/drawing/2014/main" val="10005"/>
                  </a:ext>
                </a:extLst>
              </a:tr>
              <a:tr h="343750">
                <a:tc>
                  <a:txBody>
                    <a:bodyPr/>
                    <a:lstStyle/>
                    <a:p>
                      <a:pPr marL="0" marR="0" algn="l" fontAlgn="t">
                        <a:spcBef>
                          <a:spcPts val="0"/>
                        </a:spcBef>
                        <a:spcAft>
                          <a:spcPts val="0"/>
                        </a:spcAft>
                      </a:pPr>
                      <a:r>
                        <a:rPr lang="en-GB" sz="2000" dirty="0">
                          <a:latin typeface="Arial"/>
                        </a:rPr>
                        <a:t>Love is the guiding north star to every lost ship,</a:t>
                      </a:r>
                    </a:p>
                  </a:txBody>
                  <a:tcPr marL="11480" marR="11480" marT="11480" marB="11480">
                    <a:lnL>
                      <a:noFill/>
                    </a:lnL>
                    <a:lnR>
                      <a:noFill/>
                    </a:lnR>
                    <a:lnT>
                      <a:noFill/>
                    </a:lnT>
                    <a:lnB>
                      <a:noFill/>
                    </a:lnB>
                    <a:solidFill>
                      <a:srgbClr val="FFFF00"/>
                    </a:solidFill>
                  </a:tcPr>
                </a:tc>
                <a:extLst>
                  <a:ext uri="{0D108BD9-81ED-4DB2-BD59-A6C34878D82A}">
                    <a16:rowId xmlns:a16="http://schemas.microsoft.com/office/drawing/2014/main" val="10006"/>
                  </a:ext>
                </a:extLst>
              </a:tr>
              <a:tr h="499411">
                <a:tc>
                  <a:txBody>
                    <a:bodyPr/>
                    <a:lstStyle/>
                    <a:p>
                      <a:pPr marL="0" marR="0" algn="l" fontAlgn="t">
                        <a:spcBef>
                          <a:spcPts val="0"/>
                        </a:spcBef>
                        <a:spcAft>
                          <a:spcPts val="0"/>
                        </a:spcAft>
                      </a:pPr>
                      <a:r>
                        <a:rPr lang="en-GB" sz="2000" dirty="0">
                          <a:latin typeface="Arial"/>
                        </a:rPr>
                        <a:t>Whose value cannot be calculated, although its altitude can be measured.</a:t>
                      </a:r>
                    </a:p>
                  </a:txBody>
                  <a:tcPr marL="11480" marR="11480" marT="11480" marB="11480">
                    <a:lnL>
                      <a:noFill/>
                    </a:lnL>
                    <a:lnR>
                      <a:noFill/>
                    </a:lnR>
                    <a:lnT>
                      <a:noFill/>
                    </a:lnT>
                    <a:lnB>
                      <a:noFill/>
                    </a:lnB>
                    <a:solidFill>
                      <a:srgbClr val="FFFF00"/>
                    </a:solidFill>
                  </a:tcPr>
                </a:tc>
                <a:extLst>
                  <a:ext uri="{0D108BD9-81ED-4DB2-BD59-A6C34878D82A}">
                    <a16:rowId xmlns:a16="http://schemas.microsoft.com/office/drawing/2014/main" val="10007"/>
                  </a:ext>
                </a:extLst>
              </a:tr>
              <a:tr h="343750">
                <a:tc>
                  <a:txBody>
                    <a:bodyPr/>
                    <a:lstStyle/>
                    <a:p>
                      <a:pPr marL="0" marR="0" algn="l" fontAlgn="t">
                        <a:spcBef>
                          <a:spcPts val="0"/>
                        </a:spcBef>
                        <a:spcAft>
                          <a:spcPts val="0"/>
                        </a:spcAft>
                      </a:pPr>
                      <a:r>
                        <a:rPr lang="en-GB" sz="2000" dirty="0">
                          <a:latin typeface="Arial"/>
                        </a:rPr>
                        <a:t>Love is not at the mercy of Time; though physical beauty</a:t>
                      </a:r>
                    </a:p>
                  </a:txBody>
                  <a:tcPr marL="11480" marR="11480" marT="11480" marB="11480">
                    <a:lnL>
                      <a:noFill/>
                    </a:lnL>
                    <a:lnR>
                      <a:noFill/>
                    </a:lnR>
                    <a:lnT>
                      <a:noFill/>
                    </a:lnT>
                    <a:lnB>
                      <a:noFill/>
                    </a:lnB>
                    <a:solidFill>
                      <a:srgbClr val="FFFF00"/>
                    </a:solidFill>
                  </a:tcPr>
                </a:tc>
                <a:extLst>
                  <a:ext uri="{0D108BD9-81ED-4DB2-BD59-A6C34878D82A}">
                    <a16:rowId xmlns:a16="http://schemas.microsoft.com/office/drawing/2014/main" val="10008"/>
                  </a:ext>
                </a:extLst>
              </a:tr>
              <a:tr h="343750">
                <a:tc>
                  <a:txBody>
                    <a:bodyPr/>
                    <a:lstStyle/>
                    <a:p>
                      <a:pPr marL="0" marR="0" algn="l" fontAlgn="t">
                        <a:spcBef>
                          <a:spcPts val="0"/>
                        </a:spcBef>
                        <a:spcAft>
                          <a:spcPts val="0"/>
                        </a:spcAft>
                      </a:pPr>
                      <a:r>
                        <a:rPr lang="en-GB" sz="2000" dirty="0">
                          <a:latin typeface="Arial"/>
                        </a:rPr>
                        <a:t>Can be taken by time, love is not fooled.</a:t>
                      </a:r>
                    </a:p>
                  </a:txBody>
                  <a:tcPr marL="11480" marR="11480" marT="11480" marB="11480">
                    <a:lnL>
                      <a:noFill/>
                    </a:lnL>
                    <a:lnR>
                      <a:noFill/>
                    </a:lnR>
                    <a:lnT>
                      <a:noFill/>
                    </a:lnT>
                    <a:lnB>
                      <a:noFill/>
                    </a:lnB>
                    <a:solidFill>
                      <a:srgbClr val="FFFF00"/>
                    </a:solidFill>
                  </a:tcPr>
                </a:tc>
                <a:extLst>
                  <a:ext uri="{0D108BD9-81ED-4DB2-BD59-A6C34878D82A}">
                    <a16:rowId xmlns:a16="http://schemas.microsoft.com/office/drawing/2014/main" val="10009"/>
                  </a:ext>
                </a:extLst>
              </a:tr>
              <a:tr h="343750">
                <a:tc>
                  <a:txBody>
                    <a:bodyPr/>
                    <a:lstStyle/>
                    <a:p>
                      <a:pPr marL="0" marR="0" algn="l" fontAlgn="t">
                        <a:spcBef>
                          <a:spcPts val="0"/>
                        </a:spcBef>
                        <a:spcAft>
                          <a:spcPts val="0"/>
                        </a:spcAft>
                      </a:pPr>
                      <a:r>
                        <a:rPr lang="en-GB" sz="2000" dirty="0">
                          <a:latin typeface="Arial"/>
                        </a:rPr>
                        <a:t>Love does not alter with hours and weeks,</a:t>
                      </a:r>
                    </a:p>
                  </a:txBody>
                  <a:tcPr marL="11480" marR="11480" marT="11480" marB="11480">
                    <a:lnL>
                      <a:noFill/>
                    </a:lnL>
                    <a:lnR>
                      <a:noFill/>
                    </a:lnR>
                    <a:lnT>
                      <a:noFill/>
                    </a:lnT>
                    <a:lnB>
                      <a:noFill/>
                    </a:lnB>
                    <a:solidFill>
                      <a:srgbClr val="FFFF00"/>
                    </a:solidFill>
                  </a:tcPr>
                </a:tc>
                <a:extLst>
                  <a:ext uri="{0D108BD9-81ED-4DB2-BD59-A6C34878D82A}">
                    <a16:rowId xmlns:a16="http://schemas.microsoft.com/office/drawing/2014/main" val="10010"/>
                  </a:ext>
                </a:extLst>
              </a:tr>
              <a:tr h="343750">
                <a:tc>
                  <a:txBody>
                    <a:bodyPr/>
                    <a:lstStyle/>
                    <a:p>
                      <a:pPr marL="0" marR="0" algn="l" fontAlgn="t">
                        <a:spcBef>
                          <a:spcPts val="0"/>
                        </a:spcBef>
                        <a:spcAft>
                          <a:spcPts val="0"/>
                        </a:spcAft>
                      </a:pPr>
                      <a:r>
                        <a:rPr lang="en-GB" sz="2000" dirty="0">
                          <a:latin typeface="Arial"/>
                        </a:rPr>
                        <a:t>But, rather, it endures until the last day of life.</a:t>
                      </a:r>
                    </a:p>
                  </a:txBody>
                  <a:tcPr marL="11480" marR="11480" marT="11480" marB="11480">
                    <a:lnL>
                      <a:noFill/>
                    </a:lnL>
                    <a:lnR>
                      <a:noFill/>
                    </a:lnR>
                    <a:lnT>
                      <a:noFill/>
                    </a:lnT>
                    <a:lnB>
                      <a:noFill/>
                    </a:lnB>
                    <a:solidFill>
                      <a:srgbClr val="FFFF00"/>
                    </a:solidFill>
                  </a:tcPr>
                </a:tc>
                <a:extLst>
                  <a:ext uri="{0D108BD9-81ED-4DB2-BD59-A6C34878D82A}">
                    <a16:rowId xmlns:a16="http://schemas.microsoft.com/office/drawing/2014/main" val="10011"/>
                  </a:ext>
                </a:extLst>
              </a:tr>
              <a:tr h="343750">
                <a:tc>
                  <a:txBody>
                    <a:bodyPr/>
                    <a:lstStyle/>
                    <a:p>
                      <a:pPr marL="0" marR="0" algn="l" fontAlgn="t">
                        <a:spcBef>
                          <a:spcPts val="0"/>
                        </a:spcBef>
                        <a:spcAft>
                          <a:spcPts val="0"/>
                        </a:spcAft>
                      </a:pPr>
                      <a:r>
                        <a:rPr lang="en-GB" sz="2000" dirty="0">
                          <a:latin typeface="Arial"/>
                        </a:rPr>
                        <a:t>If I am proved wrong about these thoughts on love</a:t>
                      </a:r>
                    </a:p>
                  </a:txBody>
                  <a:tcPr marL="11480" marR="11480" marT="11480" marB="11480">
                    <a:lnL>
                      <a:noFill/>
                    </a:lnL>
                    <a:lnR>
                      <a:noFill/>
                    </a:lnR>
                    <a:lnT>
                      <a:noFill/>
                    </a:lnT>
                    <a:lnB>
                      <a:noFill/>
                    </a:lnB>
                    <a:solidFill>
                      <a:srgbClr val="FFFF00"/>
                    </a:solidFill>
                  </a:tcPr>
                </a:tc>
                <a:extLst>
                  <a:ext uri="{0D108BD9-81ED-4DB2-BD59-A6C34878D82A}">
                    <a16:rowId xmlns:a16="http://schemas.microsoft.com/office/drawing/2014/main" val="10012"/>
                  </a:ext>
                </a:extLst>
              </a:tr>
              <a:tr h="499411">
                <a:tc>
                  <a:txBody>
                    <a:bodyPr/>
                    <a:lstStyle/>
                    <a:p>
                      <a:pPr marL="0" marR="0" algn="l" fontAlgn="t">
                        <a:spcBef>
                          <a:spcPts val="0"/>
                        </a:spcBef>
                        <a:spcAft>
                          <a:spcPts val="0"/>
                        </a:spcAft>
                      </a:pPr>
                      <a:r>
                        <a:rPr lang="en-GB" sz="2000" dirty="0">
                          <a:latin typeface="Arial"/>
                        </a:rPr>
                        <a:t>Then I recant all that I have written, and no man has ever [truly] loved.</a:t>
                      </a:r>
                    </a:p>
                  </a:txBody>
                  <a:tcPr marL="11480" marR="11480" marT="11480" marB="11480">
                    <a:lnL>
                      <a:noFill/>
                    </a:lnL>
                    <a:lnR>
                      <a:noFill/>
                    </a:lnR>
                    <a:lnT>
                      <a:noFill/>
                    </a:lnT>
                    <a:lnB>
                      <a:noFill/>
                    </a:lnB>
                    <a:solidFill>
                      <a:srgbClr val="FFFF00"/>
                    </a:solidFill>
                  </a:tcPr>
                </a:tc>
                <a:extLst>
                  <a:ext uri="{0D108BD9-81ED-4DB2-BD59-A6C34878D82A}">
                    <a16:rowId xmlns:a16="http://schemas.microsoft.com/office/drawing/2014/main" val="10013"/>
                  </a:ext>
                </a:extLst>
              </a:tr>
            </a:tbl>
          </a:graphicData>
        </a:graphic>
      </p:graphicFrame>
      <p:sp>
        <p:nvSpPr>
          <p:cNvPr id="2" name="TextBox 1"/>
          <p:cNvSpPr txBox="1"/>
          <p:nvPr/>
        </p:nvSpPr>
        <p:spPr>
          <a:xfrm>
            <a:off x="755576" y="160505"/>
            <a:ext cx="8001000" cy="369332"/>
          </a:xfrm>
          <a:prstGeom prst="rect">
            <a:avLst/>
          </a:prstGeom>
          <a:noFill/>
        </p:spPr>
        <p:txBody>
          <a:bodyPr wrap="square" rtlCol="0">
            <a:spAutoFit/>
          </a:bodyPr>
          <a:lstStyle/>
          <a:p>
            <a:r>
              <a:rPr lang="en-GB" dirty="0"/>
              <a:t>Translation: check yours against this. Have you noted similar ideas?</a:t>
            </a:r>
          </a:p>
        </p:txBody>
      </p:sp>
    </p:spTree>
    <p:extLst>
      <p:ext uri="{BB962C8B-B14F-4D97-AF65-F5344CB8AC3E}">
        <p14:creationId xmlns:p14="http://schemas.microsoft.com/office/powerpoint/2010/main" val="15046946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597E2-CE49-4DD1-9458-B0A499AA0AF2}"/>
              </a:ext>
            </a:extLst>
          </p:cNvPr>
          <p:cNvSpPr>
            <a:spLocks noGrp="1"/>
          </p:cNvSpPr>
          <p:nvPr>
            <p:ph type="title"/>
          </p:nvPr>
        </p:nvSpPr>
        <p:spPr/>
        <p:txBody>
          <a:bodyPr/>
          <a:lstStyle/>
          <a:p>
            <a:r>
              <a:rPr lang="en-US" dirty="0"/>
              <a:t>Summary Skills</a:t>
            </a:r>
            <a:endParaRPr lang="en-GB" dirty="0"/>
          </a:p>
        </p:txBody>
      </p:sp>
      <p:sp>
        <p:nvSpPr>
          <p:cNvPr id="3" name="Content Placeholder 2">
            <a:extLst>
              <a:ext uri="{FF2B5EF4-FFF2-40B4-BE49-F238E27FC236}">
                <a16:creationId xmlns:a16="http://schemas.microsoft.com/office/drawing/2014/main" id="{ABFA9C1A-A19C-4277-8876-3787B002AA07}"/>
              </a:ext>
            </a:extLst>
          </p:cNvPr>
          <p:cNvSpPr>
            <a:spLocks noGrp="1"/>
          </p:cNvSpPr>
          <p:nvPr>
            <p:ph idx="1"/>
          </p:nvPr>
        </p:nvSpPr>
        <p:spPr>
          <a:solidFill>
            <a:srgbClr val="FFFF00"/>
          </a:solidFill>
        </p:spPr>
        <p:txBody>
          <a:bodyPr/>
          <a:lstStyle/>
          <a:p>
            <a:pPr marL="0" indent="0">
              <a:buNone/>
            </a:pPr>
            <a:r>
              <a:rPr lang="en-US" dirty="0"/>
              <a:t>Now see if you can answer this question in no more than 50 words.</a:t>
            </a:r>
          </a:p>
          <a:p>
            <a:endParaRPr lang="en-US" dirty="0"/>
          </a:p>
          <a:p>
            <a:pPr marL="0" indent="0" algn="ctr">
              <a:buNone/>
            </a:pPr>
            <a:r>
              <a:rPr lang="en-US" sz="4400" dirty="0"/>
              <a:t>What is Shakespeare trying to say about true love?</a:t>
            </a:r>
            <a:endParaRPr lang="en-GB" sz="4400" dirty="0"/>
          </a:p>
        </p:txBody>
      </p:sp>
    </p:spTree>
    <p:extLst>
      <p:ext uri="{BB962C8B-B14F-4D97-AF65-F5344CB8AC3E}">
        <p14:creationId xmlns:p14="http://schemas.microsoft.com/office/powerpoint/2010/main" val="39509743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en-US" sz="3600" b="1" dirty="0">
                <a:solidFill>
                  <a:srgbClr val="FF0000"/>
                </a:solidFill>
              </a:rPr>
              <a:t>Point, Evidence, Explain </a:t>
            </a:r>
            <a:r>
              <a:rPr lang="en-US" sz="2400" b="1" dirty="0">
                <a:solidFill>
                  <a:srgbClr val="FF0000"/>
                </a:solidFill>
              </a:rPr>
              <a:t> </a:t>
            </a:r>
          </a:p>
        </p:txBody>
      </p:sp>
      <p:sp>
        <p:nvSpPr>
          <p:cNvPr id="3" name="TextBox 2"/>
          <p:cNvSpPr txBox="1"/>
          <p:nvPr/>
        </p:nvSpPr>
        <p:spPr>
          <a:xfrm>
            <a:off x="304800" y="1143000"/>
            <a:ext cx="8458200" cy="1323439"/>
          </a:xfrm>
          <a:prstGeom prst="rect">
            <a:avLst/>
          </a:prstGeom>
          <a:noFill/>
        </p:spPr>
        <p:txBody>
          <a:bodyPr wrap="square" rtlCol="0">
            <a:spAutoFit/>
          </a:bodyPr>
          <a:lstStyle/>
          <a:p>
            <a:r>
              <a:rPr lang="en-US" sz="2000" b="1" dirty="0">
                <a:solidFill>
                  <a:srgbClr val="7030A0"/>
                </a:solidFill>
              </a:rPr>
              <a:t>Look at how Shakespeare uses language in the poem. Make three good points about the poem, select three quotations to back up your points and then explain the quotations in detail. The first has been done for you. If you need more help, there are further prompts on the next slide.)</a:t>
            </a:r>
          </a:p>
        </p:txBody>
      </p:sp>
      <p:graphicFrame>
        <p:nvGraphicFramePr>
          <p:cNvPr id="4" name="Table 3"/>
          <p:cNvGraphicFramePr>
            <a:graphicFrameLocks noGrp="1"/>
          </p:cNvGraphicFramePr>
          <p:nvPr>
            <p:extLst>
              <p:ext uri="{D42A27DB-BD31-4B8C-83A1-F6EECF244321}">
                <p14:modId xmlns:p14="http://schemas.microsoft.com/office/powerpoint/2010/main" val="2181900680"/>
              </p:ext>
            </p:extLst>
          </p:nvPr>
        </p:nvGraphicFramePr>
        <p:xfrm>
          <a:off x="304800" y="2493599"/>
          <a:ext cx="8458200" cy="3935931"/>
        </p:xfrm>
        <a:graphic>
          <a:graphicData uri="http://schemas.openxmlformats.org/drawingml/2006/table">
            <a:tbl>
              <a:tblPr firstRow="1" bandRow="1">
                <a:tableStyleId>{5C22544A-7EE6-4342-B048-85BDC9FD1C3A}</a:tableStyleId>
              </a:tblPr>
              <a:tblGrid>
                <a:gridCol w="2819400">
                  <a:extLst>
                    <a:ext uri="{9D8B030D-6E8A-4147-A177-3AD203B41FA5}">
                      <a16:colId xmlns:a16="http://schemas.microsoft.com/office/drawing/2014/main" val="20000"/>
                    </a:ext>
                  </a:extLst>
                </a:gridCol>
                <a:gridCol w="2819400">
                  <a:extLst>
                    <a:ext uri="{9D8B030D-6E8A-4147-A177-3AD203B41FA5}">
                      <a16:colId xmlns:a16="http://schemas.microsoft.com/office/drawing/2014/main" val="20001"/>
                    </a:ext>
                  </a:extLst>
                </a:gridCol>
                <a:gridCol w="2819400">
                  <a:extLst>
                    <a:ext uri="{9D8B030D-6E8A-4147-A177-3AD203B41FA5}">
                      <a16:colId xmlns:a16="http://schemas.microsoft.com/office/drawing/2014/main" val="20002"/>
                    </a:ext>
                  </a:extLst>
                </a:gridCol>
              </a:tblGrid>
              <a:tr h="644091">
                <a:tc>
                  <a:txBody>
                    <a:bodyPr/>
                    <a:lstStyle/>
                    <a:p>
                      <a:r>
                        <a:rPr lang="en-US" dirty="0"/>
                        <a:t>Point</a:t>
                      </a:r>
                      <a:r>
                        <a:rPr lang="en-US" baseline="0" dirty="0"/>
                        <a:t> </a:t>
                      </a:r>
                      <a:endParaRPr lang="en-US" dirty="0"/>
                    </a:p>
                  </a:txBody>
                  <a:tcPr/>
                </a:tc>
                <a:tc>
                  <a:txBody>
                    <a:bodyPr/>
                    <a:lstStyle/>
                    <a:p>
                      <a:r>
                        <a:rPr lang="en-US" dirty="0"/>
                        <a:t>Evidence</a:t>
                      </a:r>
                      <a:r>
                        <a:rPr lang="en-US" baseline="0" dirty="0"/>
                        <a:t> </a:t>
                      </a:r>
                      <a:endParaRPr lang="en-US" dirty="0"/>
                    </a:p>
                  </a:txBody>
                  <a:tcPr/>
                </a:tc>
                <a:tc>
                  <a:txBody>
                    <a:bodyPr/>
                    <a:lstStyle/>
                    <a:p>
                      <a:r>
                        <a:rPr lang="en-US" dirty="0"/>
                        <a:t>Explain</a:t>
                      </a:r>
                      <a:r>
                        <a:rPr lang="en-US" baseline="0" dirty="0"/>
                        <a:t> </a:t>
                      </a:r>
                      <a:endParaRPr lang="en-US" dirty="0"/>
                    </a:p>
                  </a:txBody>
                  <a:tcPr/>
                </a:tc>
                <a:extLst>
                  <a:ext uri="{0D108BD9-81ED-4DB2-BD59-A6C34878D82A}">
                    <a16:rowId xmlns:a16="http://schemas.microsoft.com/office/drawing/2014/main" val="10000"/>
                  </a:ext>
                </a:extLst>
              </a:tr>
              <a:tr h="1371430">
                <a:tc>
                  <a:txBody>
                    <a:bodyPr/>
                    <a:lstStyle/>
                    <a:p>
                      <a:r>
                        <a:rPr lang="en-US" sz="1800" dirty="0"/>
                        <a:t>The poet believes true love does not change.</a:t>
                      </a:r>
                    </a:p>
                  </a:txBody>
                  <a:tcPr/>
                </a:tc>
                <a:tc>
                  <a:txBody>
                    <a:bodyPr/>
                    <a:lstStyle/>
                    <a:p>
                      <a:r>
                        <a:rPr lang="en-US" sz="1800" dirty="0"/>
                        <a:t>‘It is an ever-fixed mark’</a:t>
                      </a:r>
                    </a:p>
                  </a:txBody>
                  <a:tcPr/>
                </a:tc>
                <a:tc>
                  <a:txBody>
                    <a:bodyPr/>
                    <a:lstStyle/>
                    <a:p>
                      <a:r>
                        <a:rPr lang="en-US" sz="1600" dirty="0"/>
                        <a:t>The poet is saying</a:t>
                      </a:r>
                      <a:r>
                        <a:rPr lang="en-US" sz="1600" baseline="0" dirty="0"/>
                        <a:t> that love never fades, and the word ‘ever’ suggests it is an eternal force. By </a:t>
                      </a:r>
                      <a:r>
                        <a:rPr lang="en-US" sz="1600" baseline="0" dirty="0" err="1"/>
                        <a:t>sayig</a:t>
                      </a:r>
                      <a:r>
                        <a:rPr lang="en-US" sz="1600" baseline="0" dirty="0"/>
                        <a:t> it is ‘fixed’, he is suggesting it not affected by circumstance.</a:t>
                      </a:r>
                      <a:endParaRPr lang="en-US" sz="1600" dirty="0"/>
                    </a:p>
                  </a:txBody>
                  <a:tcPr/>
                </a:tc>
                <a:extLst>
                  <a:ext uri="{0D108BD9-81ED-4DB2-BD59-A6C34878D82A}">
                    <a16:rowId xmlns:a16="http://schemas.microsoft.com/office/drawing/2014/main" val="10001"/>
                  </a:ext>
                </a:extLst>
              </a:tr>
              <a:tr h="644091">
                <a:tc>
                  <a:txBody>
                    <a:bodyPr/>
                    <a:lstStyle/>
                    <a:p>
                      <a:endParaRPr lang="en-US" sz="1800" dirty="0"/>
                    </a:p>
                    <a:p>
                      <a:endParaRPr lang="en-US" sz="1800" dirty="0"/>
                    </a:p>
                    <a:p>
                      <a:endParaRPr lang="en-US" sz="1800" dirty="0"/>
                    </a:p>
                  </a:txBody>
                  <a:tcPr/>
                </a:tc>
                <a:tc>
                  <a:txBody>
                    <a:bodyPr/>
                    <a:lstStyle/>
                    <a:p>
                      <a:endParaRPr lang="en-US" sz="1800" dirty="0"/>
                    </a:p>
                  </a:txBody>
                  <a:tcPr/>
                </a:tc>
                <a:tc>
                  <a:txBody>
                    <a:bodyPr/>
                    <a:lstStyle/>
                    <a:p>
                      <a:endParaRPr lang="en-US" sz="1800" dirty="0"/>
                    </a:p>
                  </a:txBody>
                  <a:tcPr/>
                </a:tc>
                <a:extLst>
                  <a:ext uri="{0D108BD9-81ED-4DB2-BD59-A6C34878D82A}">
                    <a16:rowId xmlns:a16="http://schemas.microsoft.com/office/drawing/2014/main" val="10002"/>
                  </a:ext>
                </a:extLst>
              </a:tr>
              <a:tr h="644091">
                <a:tc>
                  <a:txBody>
                    <a:bodyPr/>
                    <a:lstStyle/>
                    <a:p>
                      <a:endParaRPr lang="en-US" sz="2400" dirty="0"/>
                    </a:p>
                    <a:p>
                      <a:endParaRPr lang="en-US" sz="2400" dirty="0"/>
                    </a:p>
                  </a:txBody>
                  <a:tcPr/>
                </a:tc>
                <a:tc>
                  <a:txBody>
                    <a:bodyPr/>
                    <a:lstStyle/>
                    <a:p>
                      <a:endParaRPr lang="en-US" sz="2400" dirty="0"/>
                    </a:p>
                  </a:txBody>
                  <a:tcPr/>
                </a:tc>
                <a:tc>
                  <a:txBody>
                    <a:bodyPr/>
                    <a:lstStyle/>
                    <a:p>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5757548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684271776"/>
              </p:ext>
            </p:extLst>
          </p:nvPr>
        </p:nvGraphicFramePr>
        <p:xfrm>
          <a:off x="422672" y="1491201"/>
          <a:ext cx="8458200" cy="4386070"/>
        </p:xfrm>
        <a:graphic>
          <a:graphicData uri="http://schemas.openxmlformats.org/drawingml/2006/table">
            <a:tbl>
              <a:tblPr firstRow="1" bandRow="1">
                <a:tableStyleId>{5C22544A-7EE6-4342-B048-85BDC9FD1C3A}</a:tableStyleId>
              </a:tblPr>
              <a:tblGrid>
                <a:gridCol w="2127849">
                  <a:extLst>
                    <a:ext uri="{9D8B030D-6E8A-4147-A177-3AD203B41FA5}">
                      <a16:colId xmlns:a16="http://schemas.microsoft.com/office/drawing/2014/main" val="20000"/>
                    </a:ext>
                  </a:extLst>
                </a:gridCol>
                <a:gridCol w="2127849">
                  <a:extLst>
                    <a:ext uri="{9D8B030D-6E8A-4147-A177-3AD203B41FA5}">
                      <a16:colId xmlns:a16="http://schemas.microsoft.com/office/drawing/2014/main" val="20001"/>
                    </a:ext>
                  </a:extLst>
                </a:gridCol>
                <a:gridCol w="4202502">
                  <a:extLst>
                    <a:ext uri="{9D8B030D-6E8A-4147-A177-3AD203B41FA5}">
                      <a16:colId xmlns:a16="http://schemas.microsoft.com/office/drawing/2014/main" val="20002"/>
                    </a:ext>
                  </a:extLst>
                </a:gridCol>
              </a:tblGrid>
              <a:tr h="439630">
                <a:tc>
                  <a:txBody>
                    <a:bodyPr/>
                    <a:lstStyle/>
                    <a:p>
                      <a:r>
                        <a:rPr lang="en-US" sz="1400" b="1" dirty="0"/>
                        <a:t>Point</a:t>
                      </a:r>
                      <a:endParaRPr lang="en-GB" sz="1400" b="1" dirty="0"/>
                    </a:p>
                  </a:txBody>
                  <a:tcPr/>
                </a:tc>
                <a:tc>
                  <a:txBody>
                    <a:bodyPr/>
                    <a:lstStyle/>
                    <a:p>
                      <a:r>
                        <a:rPr lang="en-US" sz="1400" dirty="0"/>
                        <a:t>Evidence</a:t>
                      </a:r>
                      <a:endParaRPr lang="en-GB" sz="1400" dirty="0"/>
                    </a:p>
                  </a:txBody>
                  <a:tcPr/>
                </a:tc>
                <a:tc>
                  <a:txBody>
                    <a:bodyPr/>
                    <a:lstStyle/>
                    <a:p>
                      <a:r>
                        <a:rPr lang="en-US" sz="1400" dirty="0"/>
                        <a:t>Explain</a:t>
                      </a:r>
                      <a:endParaRPr lang="en-GB" sz="1400" dirty="0"/>
                    </a:p>
                  </a:txBody>
                  <a:tcPr/>
                </a:tc>
                <a:extLst>
                  <a:ext uri="{0D108BD9-81ED-4DB2-BD59-A6C34878D82A}">
                    <a16:rowId xmlns:a16="http://schemas.microsoft.com/office/drawing/2014/main" val="10000"/>
                  </a:ext>
                </a:extLst>
              </a:tr>
              <a:tr h="12393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Shakespeare uses a metaphor to explain how love is not affected by time.</a:t>
                      </a:r>
                    </a:p>
                    <a:p>
                      <a:endParaRPr lang="en-GB" sz="1400" b="1" dirty="0"/>
                    </a:p>
                  </a:txBody>
                  <a:tcPr/>
                </a:tc>
                <a:tc>
                  <a:txBody>
                    <a:bodyPr/>
                    <a:lstStyle/>
                    <a:p>
                      <a:endParaRPr lang="en-GB" sz="1400" dirty="0"/>
                    </a:p>
                  </a:txBody>
                  <a:tcPr/>
                </a:tc>
                <a:tc>
                  <a:txBody>
                    <a:bodyPr/>
                    <a:lstStyle/>
                    <a:p>
                      <a:endParaRPr lang="en-GB" sz="1400" dirty="0"/>
                    </a:p>
                  </a:txBody>
                  <a:tcPr/>
                </a:tc>
                <a:extLst>
                  <a:ext uri="{0D108BD9-81ED-4DB2-BD59-A6C34878D82A}">
                    <a16:rowId xmlns:a16="http://schemas.microsoft.com/office/drawing/2014/main" val="10001"/>
                  </a:ext>
                </a:extLst>
              </a:tr>
              <a:tr h="1565530">
                <a:tc>
                  <a:txBody>
                    <a:bodyPr/>
                    <a:lstStyle/>
                    <a:p>
                      <a:endParaRPr lang="en-GB" sz="1600" b="1" dirty="0"/>
                    </a:p>
                  </a:txBody>
                  <a:tcPr/>
                </a:tc>
                <a:tc>
                  <a:txBody>
                    <a:bodyPr/>
                    <a:lstStyle/>
                    <a:p>
                      <a:endParaRPr lang="en-GB" dirty="0"/>
                    </a:p>
                    <a:p>
                      <a:r>
                        <a:rPr lang="en-GB" sz="1600" dirty="0">
                          <a:solidFill>
                            <a:schemeClr val="tx1"/>
                          </a:solidFill>
                        </a:rPr>
                        <a:t>‘Let me not to the marriage of true minds</a:t>
                      </a:r>
                      <a:br>
                        <a:rPr lang="en-GB" sz="1600" dirty="0">
                          <a:solidFill>
                            <a:schemeClr val="tx1"/>
                          </a:solidFill>
                        </a:rPr>
                      </a:br>
                      <a:r>
                        <a:rPr lang="en-GB" sz="1600" dirty="0">
                          <a:solidFill>
                            <a:schemeClr val="tx1"/>
                          </a:solidFill>
                        </a:rPr>
                        <a:t>Admit impediments.’</a:t>
                      </a:r>
                    </a:p>
                  </a:txBody>
                  <a:tcPr/>
                </a:tc>
                <a:tc>
                  <a:txBody>
                    <a:bodyPr/>
                    <a:lstStyle/>
                    <a:p>
                      <a:r>
                        <a:rPr lang="en-GB" dirty="0"/>
                        <a:t>He feels that no obstacles should be able to impede the course of true love. The implication is that if obstacles do get in the way, then it was not true love to begin with.</a:t>
                      </a:r>
                    </a:p>
                  </a:txBody>
                  <a:tcPr/>
                </a:tc>
                <a:extLst>
                  <a:ext uri="{0D108BD9-81ED-4DB2-BD59-A6C34878D82A}">
                    <a16:rowId xmlns:a16="http://schemas.microsoft.com/office/drawing/2014/main" val="10002"/>
                  </a:ext>
                </a:extLst>
              </a:tr>
              <a:tr h="1141532">
                <a:tc>
                  <a:txBody>
                    <a:bodyPr/>
                    <a:lstStyle/>
                    <a:p>
                      <a:r>
                        <a:rPr lang="en-US" sz="1600" b="0" dirty="0"/>
                        <a:t>By comparing love to the North star, he is suggesting it should be valued beyond price.</a:t>
                      </a:r>
                      <a:endParaRPr lang="en-GB" sz="1600" b="0" dirty="0"/>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3533635842"/>
                  </a:ext>
                </a:extLst>
              </a:tr>
            </a:tbl>
          </a:graphicData>
        </a:graphic>
      </p:graphicFrame>
      <p:sp>
        <p:nvSpPr>
          <p:cNvPr id="4" name="Title 1"/>
          <p:cNvSpPr>
            <a:spLocks noGrp="1"/>
          </p:cNvSpPr>
          <p:nvPr>
            <p:ph type="title"/>
          </p:nvPr>
        </p:nvSpPr>
        <p:spPr/>
        <p:txBody>
          <a:bodyPr/>
          <a:lstStyle/>
          <a:p>
            <a:r>
              <a:rPr lang="en-US" b="1" dirty="0" err="1">
                <a:solidFill>
                  <a:srgbClr val="FF0000"/>
                </a:solidFill>
              </a:rPr>
              <a:t>Point,Evidence,Explain</a:t>
            </a:r>
            <a:r>
              <a:rPr lang="en-US" b="1" dirty="0">
                <a:solidFill>
                  <a:srgbClr val="FF0000"/>
                </a:solidFill>
              </a:rPr>
              <a:t> (cont.) </a:t>
            </a:r>
          </a:p>
        </p:txBody>
      </p:sp>
    </p:spTree>
    <p:extLst>
      <p:ext uri="{BB962C8B-B14F-4D97-AF65-F5344CB8AC3E}">
        <p14:creationId xmlns:p14="http://schemas.microsoft.com/office/powerpoint/2010/main" val="31238450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568965551"/>
              </p:ext>
            </p:extLst>
          </p:nvPr>
        </p:nvGraphicFramePr>
        <p:xfrm>
          <a:off x="422672" y="1491201"/>
          <a:ext cx="8458200" cy="5256218"/>
        </p:xfrm>
        <a:graphic>
          <a:graphicData uri="http://schemas.openxmlformats.org/drawingml/2006/table">
            <a:tbl>
              <a:tblPr firstRow="1" bandRow="1">
                <a:tableStyleId>{5C22544A-7EE6-4342-B048-85BDC9FD1C3A}</a:tableStyleId>
              </a:tblPr>
              <a:tblGrid>
                <a:gridCol w="2127849">
                  <a:extLst>
                    <a:ext uri="{9D8B030D-6E8A-4147-A177-3AD203B41FA5}">
                      <a16:colId xmlns:a16="http://schemas.microsoft.com/office/drawing/2014/main" val="20000"/>
                    </a:ext>
                  </a:extLst>
                </a:gridCol>
                <a:gridCol w="2127849">
                  <a:extLst>
                    <a:ext uri="{9D8B030D-6E8A-4147-A177-3AD203B41FA5}">
                      <a16:colId xmlns:a16="http://schemas.microsoft.com/office/drawing/2014/main" val="20001"/>
                    </a:ext>
                  </a:extLst>
                </a:gridCol>
                <a:gridCol w="4202502">
                  <a:extLst>
                    <a:ext uri="{9D8B030D-6E8A-4147-A177-3AD203B41FA5}">
                      <a16:colId xmlns:a16="http://schemas.microsoft.com/office/drawing/2014/main" val="20002"/>
                    </a:ext>
                  </a:extLst>
                </a:gridCol>
              </a:tblGrid>
              <a:tr h="439630">
                <a:tc>
                  <a:txBody>
                    <a:bodyPr/>
                    <a:lstStyle/>
                    <a:p>
                      <a:r>
                        <a:rPr lang="en-US" sz="1400" b="1" dirty="0"/>
                        <a:t>Point</a:t>
                      </a:r>
                      <a:endParaRPr lang="en-GB" sz="1400" b="1" dirty="0"/>
                    </a:p>
                  </a:txBody>
                  <a:tcPr/>
                </a:tc>
                <a:tc>
                  <a:txBody>
                    <a:bodyPr/>
                    <a:lstStyle/>
                    <a:p>
                      <a:r>
                        <a:rPr lang="en-US" sz="1400" dirty="0"/>
                        <a:t>Evidence</a:t>
                      </a:r>
                      <a:endParaRPr lang="en-GB" sz="1400" dirty="0"/>
                    </a:p>
                  </a:txBody>
                  <a:tcPr/>
                </a:tc>
                <a:tc>
                  <a:txBody>
                    <a:bodyPr/>
                    <a:lstStyle/>
                    <a:p>
                      <a:r>
                        <a:rPr lang="en-US" sz="1400" dirty="0"/>
                        <a:t>Explain</a:t>
                      </a:r>
                      <a:endParaRPr lang="en-GB" sz="1400" dirty="0"/>
                    </a:p>
                  </a:txBody>
                  <a:tcPr/>
                </a:tc>
                <a:extLst>
                  <a:ext uri="{0D108BD9-81ED-4DB2-BD59-A6C34878D82A}">
                    <a16:rowId xmlns:a16="http://schemas.microsoft.com/office/drawing/2014/main" val="10000"/>
                  </a:ext>
                </a:extLst>
              </a:tr>
              <a:tr h="12393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Shakespeare uses a metaphor to explain how love is not affected by time.</a:t>
                      </a:r>
                    </a:p>
                    <a:p>
                      <a:endParaRPr lang="en-GB" sz="1400" b="1" dirty="0"/>
                    </a:p>
                  </a:txBody>
                  <a:tcPr/>
                </a:tc>
                <a:tc>
                  <a:txBody>
                    <a:bodyPr/>
                    <a:lstStyle/>
                    <a:p>
                      <a:r>
                        <a:rPr lang="en-US" sz="1400" dirty="0"/>
                        <a:t>‘Love’s not Time’s fool’</a:t>
                      </a:r>
                      <a:endParaRPr lang="en-GB" sz="1400" dirty="0"/>
                    </a:p>
                  </a:txBody>
                  <a:tcPr/>
                </a:tc>
                <a:tc>
                  <a:txBody>
                    <a:bodyPr/>
                    <a:lstStyle/>
                    <a:p>
                      <a:r>
                        <a:rPr lang="en-US" sz="1400" dirty="0"/>
                        <a:t>The personification of Love and Time suggests time tries to outwit (fool) love by ageing and trying to remove the beauty of a lover. Shakespeare implies that true love would never be fooled in this way and is not affected by the passing of time.</a:t>
                      </a:r>
                      <a:endParaRPr lang="en-GB" sz="1400" dirty="0"/>
                    </a:p>
                  </a:txBody>
                  <a:tcPr/>
                </a:tc>
                <a:extLst>
                  <a:ext uri="{0D108BD9-81ED-4DB2-BD59-A6C34878D82A}">
                    <a16:rowId xmlns:a16="http://schemas.microsoft.com/office/drawing/2014/main" val="10001"/>
                  </a:ext>
                </a:extLst>
              </a:tr>
              <a:tr h="1565530">
                <a:tc>
                  <a:txBody>
                    <a:bodyPr/>
                    <a:lstStyle/>
                    <a:p>
                      <a:r>
                        <a:rPr lang="en-US" sz="1600" b="0" dirty="0"/>
                        <a:t>Shakespeare is celebrating love in this poem. </a:t>
                      </a:r>
                      <a:endParaRPr lang="en-GB" sz="1600" b="0" dirty="0"/>
                    </a:p>
                  </a:txBody>
                  <a:tcPr/>
                </a:tc>
                <a:tc>
                  <a:txBody>
                    <a:bodyPr/>
                    <a:lstStyle/>
                    <a:p>
                      <a:endParaRPr lang="en-GB" dirty="0"/>
                    </a:p>
                    <a:p>
                      <a:r>
                        <a:rPr lang="en-GB" sz="1600" dirty="0">
                          <a:solidFill>
                            <a:schemeClr val="tx1"/>
                          </a:solidFill>
                        </a:rPr>
                        <a:t>‘Let me not to the marriage of true minds</a:t>
                      </a:r>
                      <a:br>
                        <a:rPr lang="en-GB" sz="1600" dirty="0">
                          <a:solidFill>
                            <a:schemeClr val="tx1"/>
                          </a:solidFill>
                        </a:rPr>
                      </a:br>
                      <a:r>
                        <a:rPr lang="en-GB" sz="1600" dirty="0">
                          <a:solidFill>
                            <a:schemeClr val="tx1"/>
                          </a:solidFill>
                        </a:rPr>
                        <a:t>Admit impediments.’</a:t>
                      </a:r>
                    </a:p>
                  </a:txBody>
                  <a:tcPr/>
                </a:tc>
                <a:tc>
                  <a:txBody>
                    <a:bodyPr/>
                    <a:lstStyle/>
                    <a:p>
                      <a:r>
                        <a:rPr lang="en-GB" dirty="0"/>
                        <a:t>He feels that no obstacles should be able to impede the course of true love. The implication is that if obstacles do get in the way, then it was not true love to begin with.</a:t>
                      </a:r>
                    </a:p>
                  </a:txBody>
                  <a:tcPr/>
                </a:tc>
                <a:extLst>
                  <a:ext uri="{0D108BD9-81ED-4DB2-BD59-A6C34878D82A}">
                    <a16:rowId xmlns:a16="http://schemas.microsoft.com/office/drawing/2014/main" val="10002"/>
                  </a:ext>
                </a:extLst>
              </a:tr>
              <a:tr h="1141532">
                <a:tc>
                  <a:txBody>
                    <a:bodyPr/>
                    <a:lstStyle/>
                    <a:p>
                      <a:r>
                        <a:rPr lang="en-US" sz="1600" b="0" dirty="0"/>
                        <a:t>By comparing love to the North Star, he is suggesting it should be valued beyond price.</a:t>
                      </a:r>
                      <a:endParaRPr lang="en-GB" sz="1600" b="0" dirty="0"/>
                    </a:p>
                  </a:txBody>
                  <a:tcPr/>
                </a:tc>
                <a:tc>
                  <a:txBody>
                    <a:bodyPr/>
                    <a:lstStyle/>
                    <a:p>
                      <a:r>
                        <a:rPr lang="en-GB" sz="1800" dirty="0">
                          <a:solidFill>
                            <a:schemeClr val="tx1"/>
                          </a:solidFill>
                        </a:rPr>
                        <a:t>‘</a:t>
                      </a:r>
                      <a:r>
                        <a:rPr lang="en-GB" sz="1600" dirty="0">
                          <a:solidFill>
                            <a:schemeClr val="tx1"/>
                          </a:solidFill>
                        </a:rPr>
                        <a:t>It is the star … Whose worth's unknown</a:t>
                      </a:r>
                    </a:p>
                  </a:txBody>
                  <a:tcPr/>
                </a:tc>
                <a:tc>
                  <a:txBody>
                    <a:bodyPr/>
                    <a:lstStyle/>
                    <a:p>
                      <a:r>
                        <a:rPr lang="en-US" dirty="0"/>
                        <a:t>Just as the star is an invaluable guide to sailors because it can save them from danger, true love is priceless. It is something precious and worth protecting. He may also be suggesting that true love can save lost or wandering souls, perhaps giving meaning to their lives.</a:t>
                      </a:r>
                      <a:endParaRPr lang="en-GB" dirty="0"/>
                    </a:p>
                  </a:txBody>
                  <a:tcPr/>
                </a:tc>
                <a:extLst>
                  <a:ext uri="{0D108BD9-81ED-4DB2-BD59-A6C34878D82A}">
                    <a16:rowId xmlns:a16="http://schemas.microsoft.com/office/drawing/2014/main" val="3533635842"/>
                  </a:ext>
                </a:extLst>
              </a:tr>
            </a:tbl>
          </a:graphicData>
        </a:graphic>
      </p:graphicFrame>
      <p:sp>
        <p:nvSpPr>
          <p:cNvPr id="4" name="Title 1"/>
          <p:cNvSpPr>
            <a:spLocks noGrp="1"/>
          </p:cNvSpPr>
          <p:nvPr>
            <p:ph type="title"/>
          </p:nvPr>
        </p:nvSpPr>
        <p:spPr/>
        <p:txBody>
          <a:bodyPr>
            <a:normAutofit fontScale="90000"/>
          </a:bodyPr>
          <a:lstStyle/>
          <a:p>
            <a:r>
              <a:rPr lang="en-US" b="1" dirty="0" err="1">
                <a:solidFill>
                  <a:srgbClr val="FF0000"/>
                </a:solidFill>
              </a:rPr>
              <a:t>Point,Evidence,Explain</a:t>
            </a:r>
            <a:r>
              <a:rPr lang="en-US" b="1" dirty="0">
                <a:solidFill>
                  <a:srgbClr val="FF0000"/>
                </a:solidFill>
              </a:rPr>
              <a:t> (Possible answers) </a:t>
            </a:r>
          </a:p>
        </p:txBody>
      </p:sp>
    </p:spTree>
    <p:extLst>
      <p:ext uri="{BB962C8B-B14F-4D97-AF65-F5344CB8AC3E}">
        <p14:creationId xmlns:p14="http://schemas.microsoft.com/office/powerpoint/2010/main" val="26495639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7A79BF-D303-4575-A6EB-FE135A2678DB}"/>
              </a:ext>
            </a:extLst>
          </p:cNvPr>
          <p:cNvSpPr>
            <a:spLocks noGrp="1"/>
          </p:cNvSpPr>
          <p:nvPr>
            <p:ph type="title"/>
          </p:nvPr>
        </p:nvSpPr>
        <p:spPr/>
        <p:txBody>
          <a:bodyPr>
            <a:normAutofit fontScale="90000"/>
          </a:bodyPr>
          <a:lstStyle/>
          <a:p>
            <a:r>
              <a:rPr lang="en-US" dirty="0"/>
              <a:t>Now answer the following questions to check understanding.</a:t>
            </a:r>
            <a:endParaRPr lang="en-GB" dirty="0"/>
          </a:p>
        </p:txBody>
      </p:sp>
      <p:sp>
        <p:nvSpPr>
          <p:cNvPr id="4" name="Content Placeholder 3">
            <a:extLst>
              <a:ext uri="{FF2B5EF4-FFF2-40B4-BE49-F238E27FC236}">
                <a16:creationId xmlns:a16="http://schemas.microsoft.com/office/drawing/2014/main" id="{64A06F09-810D-45BC-BA79-F3790390C93D}"/>
              </a:ext>
            </a:extLst>
          </p:cNvPr>
          <p:cNvSpPr>
            <a:spLocks noGrp="1"/>
          </p:cNvSpPr>
          <p:nvPr>
            <p:ph idx="1"/>
          </p:nvPr>
        </p:nvSpPr>
        <p:spPr>
          <a:solidFill>
            <a:srgbClr val="FFFF00"/>
          </a:solidFill>
        </p:spPr>
        <p:txBody>
          <a:bodyPr/>
          <a:lstStyle/>
          <a:p>
            <a:pPr marL="514350" indent="-514350">
              <a:buFont typeface="+mj-lt"/>
              <a:buAutoNum type="arabicPeriod"/>
            </a:pPr>
            <a:r>
              <a:rPr lang="en-US" dirty="0"/>
              <a:t>What does ‘impediment’ mean?</a:t>
            </a:r>
          </a:p>
          <a:p>
            <a:pPr marL="514350" indent="-514350">
              <a:buFont typeface="+mj-lt"/>
              <a:buAutoNum type="arabicPeriod"/>
            </a:pPr>
            <a:r>
              <a:rPr lang="en-US" dirty="0"/>
              <a:t>What metaphor alludes to a light house?</a:t>
            </a:r>
          </a:p>
          <a:p>
            <a:pPr marL="514350" indent="-514350">
              <a:buFont typeface="+mj-lt"/>
              <a:buAutoNum type="arabicPeriod"/>
            </a:pPr>
            <a:r>
              <a:rPr lang="en-US" dirty="0"/>
              <a:t>What does ‘looks on tempests’ suggest about love?</a:t>
            </a:r>
          </a:p>
          <a:p>
            <a:pPr marL="514350" indent="-514350">
              <a:buFont typeface="+mj-lt"/>
              <a:buAutoNum type="arabicPeriod"/>
            </a:pPr>
            <a:r>
              <a:rPr lang="en-US" dirty="0"/>
              <a:t>What do ‘rosy lips and cheeks’ represent?</a:t>
            </a:r>
          </a:p>
          <a:p>
            <a:pPr marL="514350" indent="-514350">
              <a:buFont typeface="+mj-lt"/>
              <a:buAutoNum type="arabicPeriod"/>
            </a:pPr>
            <a:r>
              <a:rPr lang="en-US" dirty="0"/>
              <a:t>Who tries to outwit Love?</a:t>
            </a:r>
          </a:p>
          <a:p>
            <a:pPr marL="514350" indent="-514350">
              <a:buFont typeface="+mj-lt"/>
              <a:buAutoNum type="arabicPeriod"/>
            </a:pPr>
            <a:r>
              <a:rPr lang="en-US" dirty="0"/>
              <a:t>To what point will love bear it out?</a:t>
            </a:r>
            <a:endParaRPr lang="en-GB" dirty="0"/>
          </a:p>
        </p:txBody>
      </p:sp>
    </p:spTree>
    <p:extLst>
      <p:ext uri="{BB962C8B-B14F-4D97-AF65-F5344CB8AC3E}">
        <p14:creationId xmlns:p14="http://schemas.microsoft.com/office/powerpoint/2010/main" val="25754461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7A79BF-D303-4575-A6EB-FE135A2678DB}"/>
              </a:ext>
            </a:extLst>
          </p:cNvPr>
          <p:cNvSpPr>
            <a:spLocks noGrp="1"/>
          </p:cNvSpPr>
          <p:nvPr>
            <p:ph type="title"/>
          </p:nvPr>
        </p:nvSpPr>
        <p:spPr/>
        <p:txBody>
          <a:bodyPr>
            <a:normAutofit/>
          </a:bodyPr>
          <a:lstStyle/>
          <a:p>
            <a:r>
              <a:rPr lang="en-US" dirty="0"/>
              <a:t>Answers</a:t>
            </a:r>
            <a:endParaRPr lang="en-GB" dirty="0"/>
          </a:p>
        </p:txBody>
      </p:sp>
      <p:sp>
        <p:nvSpPr>
          <p:cNvPr id="4" name="Content Placeholder 3">
            <a:extLst>
              <a:ext uri="{FF2B5EF4-FFF2-40B4-BE49-F238E27FC236}">
                <a16:creationId xmlns:a16="http://schemas.microsoft.com/office/drawing/2014/main" id="{64A06F09-810D-45BC-BA79-F3790390C93D}"/>
              </a:ext>
            </a:extLst>
          </p:cNvPr>
          <p:cNvSpPr>
            <a:spLocks noGrp="1"/>
          </p:cNvSpPr>
          <p:nvPr>
            <p:ph idx="1"/>
          </p:nvPr>
        </p:nvSpPr>
        <p:spPr>
          <a:solidFill>
            <a:srgbClr val="FFFF00"/>
          </a:solidFill>
        </p:spPr>
        <p:txBody>
          <a:bodyPr>
            <a:normAutofit fontScale="92500" lnSpcReduction="10000"/>
          </a:bodyPr>
          <a:lstStyle/>
          <a:p>
            <a:pPr marL="514350" indent="-514350">
              <a:buFont typeface="+mj-lt"/>
              <a:buAutoNum type="arabicPeriod"/>
            </a:pPr>
            <a:r>
              <a:rPr lang="en-US" dirty="0"/>
              <a:t>What does ‘impediment mean’? obstacle</a:t>
            </a:r>
          </a:p>
          <a:p>
            <a:pPr marL="514350" indent="-514350">
              <a:buFont typeface="+mj-lt"/>
              <a:buAutoNum type="arabicPeriod"/>
            </a:pPr>
            <a:r>
              <a:rPr lang="en-US" dirty="0"/>
              <a:t>What metaphor alludes to a light house? ‘ever-fixed mark’</a:t>
            </a:r>
          </a:p>
          <a:p>
            <a:pPr marL="514350" indent="-514350">
              <a:buFont typeface="+mj-lt"/>
              <a:buAutoNum type="arabicPeriod"/>
            </a:pPr>
            <a:r>
              <a:rPr lang="en-US" dirty="0"/>
              <a:t>What does ‘looks on tempests’ suggest about love? It can be stormy sometimes</a:t>
            </a:r>
          </a:p>
          <a:p>
            <a:pPr marL="514350" indent="-514350">
              <a:buFont typeface="+mj-lt"/>
              <a:buAutoNum type="arabicPeriod"/>
            </a:pPr>
            <a:r>
              <a:rPr lang="en-US" dirty="0"/>
              <a:t>What do ‘rosy lips and cheeks’ represent? youth</a:t>
            </a:r>
          </a:p>
          <a:p>
            <a:pPr marL="514350" indent="-514350">
              <a:buFont typeface="+mj-lt"/>
              <a:buAutoNum type="arabicPeriod"/>
            </a:pPr>
            <a:r>
              <a:rPr lang="en-US" dirty="0"/>
              <a:t>Who tries to outwit Love? Time</a:t>
            </a:r>
          </a:p>
          <a:p>
            <a:pPr marL="514350" indent="-514350">
              <a:buFont typeface="+mj-lt"/>
              <a:buAutoNum type="arabicPeriod"/>
            </a:pPr>
            <a:r>
              <a:rPr lang="en-US" dirty="0"/>
              <a:t>To what point will love bear it out? ‘edge of doom’</a:t>
            </a:r>
            <a:endParaRPr lang="en-GB" dirty="0"/>
          </a:p>
        </p:txBody>
      </p:sp>
    </p:spTree>
    <p:extLst>
      <p:ext uri="{BB962C8B-B14F-4D97-AF65-F5344CB8AC3E}">
        <p14:creationId xmlns:p14="http://schemas.microsoft.com/office/powerpoint/2010/main" val="33854272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66E61-DB74-4F84-B29C-70EEC3573A97}"/>
              </a:ext>
            </a:extLst>
          </p:cNvPr>
          <p:cNvSpPr>
            <a:spLocks noGrp="1"/>
          </p:cNvSpPr>
          <p:nvPr>
            <p:ph type="title"/>
          </p:nvPr>
        </p:nvSpPr>
        <p:spPr/>
        <p:txBody>
          <a:bodyPr/>
          <a:lstStyle/>
          <a:p>
            <a:r>
              <a:rPr lang="en-US" dirty="0"/>
              <a:t>A Creative Response</a:t>
            </a:r>
            <a:endParaRPr lang="en-GB" dirty="0"/>
          </a:p>
        </p:txBody>
      </p:sp>
      <p:sp>
        <p:nvSpPr>
          <p:cNvPr id="3" name="Content Placeholder 2">
            <a:extLst>
              <a:ext uri="{FF2B5EF4-FFF2-40B4-BE49-F238E27FC236}">
                <a16:creationId xmlns:a16="http://schemas.microsoft.com/office/drawing/2014/main" id="{9AAB8C9B-3A9C-4557-84AA-F418E89CBEEE}"/>
              </a:ext>
            </a:extLst>
          </p:cNvPr>
          <p:cNvSpPr>
            <a:spLocks noGrp="1"/>
          </p:cNvSpPr>
          <p:nvPr>
            <p:ph idx="1"/>
          </p:nvPr>
        </p:nvSpPr>
        <p:spPr>
          <a:solidFill>
            <a:srgbClr val="FFFF00"/>
          </a:solidFill>
        </p:spPr>
        <p:txBody>
          <a:bodyPr/>
          <a:lstStyle/>
          <a:p>
            <a:r>
              <a:rPr lang="en-US" dirty="0"/>
              <a:t>Well, now you have looked at how Shakespeare does it, it is your turn.</a:t>
            </a:r>
          </a:p>
          <a:p>
            <a:r>
              <a:rPr lang="en-US" dirty="0"/>
              <a:t>Write a sonnet giving your view of true love.</a:t>
            </a:r>
          </a:p>
          <a:p>
            <a:r>
              <a:rPr lang="en-US" dirty="0"/>
              <a:t>You do need to use the sonnet form and the rhyme scheme. (Refer to slides 11-12 for a reminder.)</a:t>
            </a:r>
          </a:p>
          <a:p>
            <a:r>
              <a:rPr lang="en-US" dirty="0"/>
              <a:t>Use iambic pentameter if you can, but I will not be too strict about that!</a:t>
            </a:r>
            <a:endParaRPr lang="en-GB" dirty="0"/>
          </a:p>
        </p:txBody>
      </p:sp>
    </p:spTree>
    <p:extLst>
      <p:ext uri="{BB962C8B-B14F-4D97-AF65-F5344CB8AC3E}">
        <p14:creationId xmlns:p14="http://schemas.microsoft.com/office/powerpoint/2010/main" val="1228749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0000"/>
                </a:solidFill>
              </a:rPr>
              <a:t>An Introduction </a:t>
            </a:r>
          </a:p>
        </p:txBody>
      </p:sp>
      <p:sp>
        <p:nvSpPr>
          <p:cNvPr id="3" name="TextBox 2"/>
          <p:cNvSpPr txBox="1"/>
          <p:nvPr/>
        </p:nvSpPr>
        <p:spPr>
          <a:xfrm>
            <a:off x="533400" y="1371600"/>
            <a:ext cx="8229600" cy="4893647"/>
          </a:xfrm>
          <a:prstGeom prst="rect">
            <a:avLst/>
          </a:prstGeom>
          <a:solidFill>
            <a:srgbClr val="FFFF00"/>
          </a:solidFill>
        </p:spPr>
        <p:txBody>
          <a:bodyPr wrap="square" rtlCol="0">
            <a:spAutoFit/>
          </a:bodyPr>
          <a:lstStyle/>
          <a:p>
            <a:r>
              <a:rPr lang="en-US" sz="2400" dirty="0">
                <a:solidFill>
                  <a:srgbClr val="FF0000"/>
                </a:solidFill>
              </a:rPr>
              <a:t>Sonnet 116</a:t>
            </a:r>
            <a:r>
              <a:rPr lang="en-US" sz="2400" dirty="0"/>
              <a:t> was first published in 1609 and is one of the most famous sonnets in the world. It is about </a:t>
            </a:r>
            <a:r>
              <a:rPr lang="en-US" sz="2400" dirty="0">
                <a:solidFill>
                  <a:srgbClr val="FF0000"/>
                </a:solidFill>
              </a:rPr>
              <a:t>everlasting love </a:t>
            </a:r>
            <a:r>
              <a:rPr lang="en-US" sz="2400" dirty="0"/>
              <a:t>and is widely known for its </a:t>
            </a:r>
            <a:r>
              <a:rPr lang="en-US" sz="2400" dirty="0">
                <a:solidFill>
                  <a:srgbClr val="FF0000"/>
                </a:solidFill>
              </a:rPr>
              <a:t>idealistic vision of a loving relationship.</a:t>
            </a:r>
          </a:p>
          <a:p>
            <a:r>
              <a:rPr lang="en-US" sz="2400" dirty="0"/>
              <a:t>   The poem begins by stating that no one can stand in the way of true love. Shakespeare says </a:t>
            </a:r>
            <a:r>
              <a:rPr lang="en-US" sz="2400" dirty="0">
                <a:solidFill>
                  <a:srgbClr val="FF0000"/>
                </a:solidFill>
              </a:rPr>
              <a:t>that love is constant and unchanging </a:t>
            </a:r>
            <a:r>
              <a:rPr lang="en-US" sz="2400" dirty="0"/>
              <a:t>through any difficulties. </a:t>
            </a:r>
          </a:p>
          <a:p>
            <a:r>
              <a:rPr lang="en-US" sz="2400" dirty="0"/>
              <a:t>In the final two lines, Shakespeare presents a conundrum that we will explore later.</a:t>
            </a:r>
          </a:p>
          <a:p>
            <a:endParaRPr lang="en-US" sz="2400" dirty="0"/>
          </a:p>
          <a:p>
            <a:r>
              <a:rPr lang="en-US" sz="2400" dirty="0"/>
              <a:t>Follow the link to access the text and press the play button to have it read to you.</a:t>
            </a:r>
          </a:p>
          <a:p>
            <a:r>
              <a:rPr lang="en-GB" sz="2400" dirty="0">
                <a:hlinkClick r:id="rId3"/>
              </a:rPr>
              <a:t>https://www.poetryfoundation.org/poems/45106/sonnet-116-let-me-not-to-the-marriage-of-true-minds</a:t>
            </a:r>
            <a:endParaRPr lang="en-US" sz="2400" dirty="0"/>
          </a:p>
        </p:txBody>
      </p:sp>
    </p:spTree>
    <p:extLst>
      <p:ext uri="{BB962C8B-B14F-4D97-AF65-F5344CB8AC3E}">
        <p14:creationId xmlns:p14="http://schemas.microsoft.com/office/powerpoint/2010/main" val="14268839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A30E28-B49C-4C1B-B9B0-3D6916E84BBC}"/>
              </a:ext>
            </a:extLst>
          </p:cNvPr>
          <p:cNvSpPr>
            <a:spLocks noGrp="1"/>
          </p:cNvSpPr>
          <p:nvPr>
            <p:ph type="title"/>
          </p:nvPr>
        </p:nvSpPr>
        <p:spPr/>
        <p:txBody>
          <a:bodyPr>
            <a:normAutofit fontScale="90000"/>
          </a:bodyPr>
          <a:lstStyle/>
          <a:p>
            <a:r>
              <a:rPr lang="en-US" dirty="0"/>
              <a:t>Help with your creative response – this should generate some ideas.</a:t>
            </a:r>
            <a:endParaRPr lang="en-GB" dirty="0"/>
          </a:p>
        </p:txBody>
      </p:sp>
      <p:sp>
        <p:nvSpPr>
          <p:cNvPr id="3" name="Content Placeholder 2">
            <a:extLst>
              <a:ext uri="{FF2B5EF4-FFF2-40B4-BE49-F238E27FC236}">
                <a16:creationId xmlns:a16="http://schemas.microsoft.com/office/drawing/2014/main" id="{CA3D8183-E93F-4730-A4CE-C83092181697}"/>
              </a:ext>
            </a:extLst>
          </p:cNvPr>
          <p:cNvSpPr>
            <a:spLocks noGrp="1"/>
          </p:cNvSpPr>
          <p:nvPr>
            <p:ph idx="1"/>
          </p:nvPr>
        </p:nvSpPr>
        <p:spPr>
          <a:solidFill>
            <a:srgbClr val="FFFF00"/>
          </a:solidFill>
        </p:spPr>
        <p:txBody>
          <a:bodyPr/>
          <a:lstStyle/>
          <a:p>
            <a:r>
              <a:rPr lang="en-US" dirty="0"/>
              <a:t>Note down what you think love is.</a:t>
            </a:r>
          </a:p>
          <a:p>
            <a:r>
              <a:rPr lang="en-US" dirty="0"/>
              <a:t>Note down what you think love is not.</a:t>
            </a:r>
          </a:p>
          <a:p>
            <a:r>
              <a:rPr lang="en-US" dirty="0"/>
              <a:t>Think of two things you could compare love to and explain why it is like them. (Shakespeare used a lighthouse and a star)</a:t>
            </a:r>
          </a:p>
          <a:p>
            <a:r>
              <a:rPr lang="en-US" dirty="0"/>
              <a:t>Think of an awkward situation and consider how true love would behave compared to false or fickle love.</a:t>
            </a:r>
          </a:p>
          <a:p>
            <a:endParaRPr lang="en-GB" dirty="0"/>
          </a:p>
        </p:txBody>
      </p:sp>
    </p:spTree>
    <p:extLst>
      <p:ext uri="{BB962C8B-B14F-4D97-AF65-F5344CB8AC3E}">
        <p14:creationId xmlns:p14="http://schemas.microsoft.com/office/powerpoint/2010/main" val="9313966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80A7A1-5474-4495-832B-DC7CD47AEAC5}"/>
              </a:ext>
            </a:extLst>
          </p:cNvPr>
          <p:cNvSpPr>
            <a:spLocks noGrp="1"/>
          </p:cNvSpPr>
          <p:nvPr>
            <p:ph type="title"/>
          </p:nvPr>
        </p:nvSpPr>
        <p:spPr/>
        <p:txBody>
          <a:bodyPr/>
          <a:lstStyle/>
          <a:p>
            <a:r>
              <a:rPr lang="en-US" dirty="0"/>
              <a:t>Changing Ideas to Poetry</a:t>
            </a:r>
            <a:endParaRPr lang="en-GB" dirty="0"/>
          </a:p>
        </p:txBody>
      </p:sp>
      <p:sp>
        <p:nvSpPr>
          <p:cNvPr id="3" name="Content Placeholder 2">
            <a:extLst>
              <a:ext uri="{FF2B5EF4-FFF2-40B4-BE49-F238E27FC236}">
                <a16:creationId xmlns:a16="http://schemas.microsoft.com/office/drawing/2014/main" id="{E8B5445D-D709-4716-A0AE-19524B6DDDEC}"/>
              </a:ext>
            </a:extLst>
          </p:cNvPr>
          <p:cNvSpPr>
            <a:spLocks noGrp="1"/>
          </p:cNvSpPr>
          <p:nvPr>
            <p:ph idx="1"/>
          </p:nvPr>
        </p:nvSpPr>
        <p:spPr/>
        <p:txBody>
          <a:bodyPr>
            <a:normAutofit fontScale="77500" lnSpcReduction="20000"/>
          </a:bodyPr>
          <a:lstStyle/>
          <a:p>
            <a:pPr marL="0" indent="0">
              <a:buNone/>
            </a:pPr>
            <a:r>
              <a:rPr lang="en-US" dirty="0"/>
              <a:t>Note down what you think love is.</a:t>
            </a:r>
          </a:p>
          <a:p>
            <a:pPr marL="0" indent="0">
              <a:buNone/>
            </a:pPr>
            <a:r>
              <a:rPr lang="en-US" dirty="0"/>
              <a:t>Note down what you think love is not.</a:t>
            </a:r>
          </a:p>
          <a:p>
            <a:r>
              <a:rPr lang="en-GB" dirty="0"/>
              <a:t>Love is loyal, beautiful, precious.</a:t>
            </a:r>
          </a:p>
          <a:p>
            <a:r>
              <a:rPr lang="en-GB" dirty="0"/>
              <a:t>Love is not dishonest, changeable, short lived.</a:t>
            </a:r>
          </a:p>
          <a:p>
            <a:pPr marL="0" indent="0">
              <a:buNone/>
            </a:pPr>
            <a:endParaRPr lang="en-GB" dirty="0"/>
          </a:p>
          <a:p>
            <a:pPr marL="0" indent="0">
              <a:buNone/>
            </a:pPr>
            <a:r>
              <a:rPr lang="en-GB" dirty="0"/>
              <a:t>Hmmm… So let’s put the ideas into a couple of lines of poetry (remember the rhyme scheme1)</a:t>
            </a:r>
          </a:p>
          <a:p>
            <a:pPr marL="0" indent="0">
              <a:buNone/>
            </a:pPr>
            <a:r>
              <a:rPr lang="en-GB" dirty="0">
                <a:solidFill>
                  <a:srgbClr val="0070C0"/>
                </a:solidFill>
              </a:rPr>
              <a:t>Love does not lie and change from day to day,		(a)</a:t>
            </a:r>
          </a:p>
          <a:p>
            <a:pPr marL="0" indent="0">
              <a:buNone/>
            </a:pPr>
            <a:r>
              <a:rPr lang="en-GB" dirty="0">
                <a:solidFill>
                  <a:srgbClr val="0070C0"/>
                </a:solidFill>
              </a:rPr>
              <a:t>Love is a truthful and fixed state of mind.			(b)</a:t>
            </a:r>
          </a:p>
          <a:p>
            <a:pPr marL="0" indent="0">
              <a:buNone/>
            </a:pPr>
            <a:r>
              <a:rPr lang="en-GB" dirty="0">
                <a:solidFill>
                  <a:srgbClr val="0070C0"/>
                </a:solidFill>
              </a:rPr>
              <a:t>Hearts are not broken and used just for play, 		(a)</a:t>
            </a:r>
          </a:p>
          <a:p>
            <a:pPr marL="0" indent="0">
              <a:buNone/>
            </a:pPr>
            <a:r>
              <a:rPr lang="en-GB" dirty="0">
                <a:solidFill>
                  <a:srgbClr val="0070C0"/>
                </a:solidFill>
              </a:rPr>
              <a:t>True love is a precious and rare thing to find.		(b)</a:t>
            </a:r>
          </a:p>
          <a:p>
            <a:pPr marL="0" indent="0">
              <a:buNone/>
            </a:pPr>
            <a:r>
              <a:rPr lang="en-GB" dirty="0"/>
              <a:t>It is harder than Shakespeare makes it look!</a:t>
            </a:r>
          </a:p>
        </p:txBody>
      </p:sp>
    </p:spTree>
    <p:extLst>
      <p:ext uri="{BB962C8B-B14F-4D97-AF65-F5344CB8AC3E}">
        <p14:creationId xmlns:p14="http://schemas.microsoft.com/office/powerpoint/2010/main" val="41892743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1D62B9-ABEA-4457-9FC2-FDFDB204CB6A}"/>
              </a:ext>
            </a:extLst>
          </p:cNvPr>
          <p:cNvSpPr>
            <a:spLocks noGrp="1"/>
          </p:cNvSpPr>
          <p:nvPr>
            <p:ph type="title"/>
          </p:nvPr>
        </p:nvSpPr>
        <p:spPr/>
        <p:txBody>
          <a:bodyPr>
            <a:normAutofit fontScale="90000"/>
          </a:bodyPr>
          <a:lstStyle/>
          <a:p>
            <a:r>
              <a:rPr lang="en-US" dirty="0"/>
              <a:t>Now use your ideas from these questions to write the next 8 lines.</a:t>
            </a:r>
            <a:endParaRPr lang="en-GB" dirty="0"/>
          </a:p>
        </p:txBody>
      </p:sp>
      <p:sp>
        <p:nvSpPr>
          <p:cNvPr id="3" name="Content Placeholder 2">
            <a:extLst>
              <a:ext uri="{FF2B5EF4-FFF2-40B4-BE49-F238E27FC236}">
                <a16:creationId xmlns:a16="http://schemas.microsoft.com/office/drawing/2014/main" id="{D1FD803A-26E2-4EDD-884D-C12CC330A6C6}"/>
              </a:ext>
            </a:extLst>
          </p:cNvPr>
          <p:cNvSpPr>
            <a:spLocks noGrp="1"/>
          </p:cNvSpPr>
          <p:nvPr>
            <p:ph idx="1"/>
          </p:nvPr>
        </p:nvSpPr>
        <p:spPr>
          <a:solidFill>
            <a:srgbClr val="FFFF00"/>
          </a:solidFill>
        </p:spPr>
        <p:txBody>
          <a:bodyPr>
            <a:normAutofit fontScale="85000" lnSpcReduction="20000"/>
          </a:bodyPr>
          <a:lstStyle/>
          <a:p>
            <a:pPr marL="0" indent="0">
              <a:buNone/>
            </a:pPr>
            <a:r>
              <a:rPr lang="en-US" b="1" dirty="0"/>
              <a:t>Think of two things you could compare love to and explain why it is like them. (Shakespeare used a lighthouse and a star)</a:t>
            </a:r>
          </a:p>
          <a:p>
            <a:r>
              <a:rPr lang="en-US" dirty="0"/>
              <a:t>Hmmm … loyal – a dog? Precious – a jewel or a rare flower? Beautiful – a place, a  view, a landscape, a sunset?</a:t>
            </a:r>
          </a:p>
          <a:p>
            <a:pPr marL="0" indent="0">
              <a:buNone/>
            </a:pPr>
            <a:r>
              <a:rPr lang="en-US" b="1" dirty="0"/>
              <a:t>Think of an awkward situation and consider how true love would behave compared to false or fickle love. (Shakespeare used Time taking away a lover’s beauty and youth.)</a:t>
            </a:r>
          </a:p>
          <a:p>
            <a:r>
              <a:rPr lang="en-US" dirty="0"/>
              <a:t>Hmmm … A move far away? An illness? Enforced isolation from one another!</a:t>
            </a:r>
          </a:p>
          <a:p>
            <a:endParaRPr lang="en-GB" dirty="0"/>
          </a:p>
        </p:txBody>
      </p:sp>
    </p:spTree>
    <p:extLst>
      <p:ext uri="{BB962C8B-B14F-4D97-AF65-F5344CB8AC3E}">
        <p14:creationId xmlns:p14="http://schemas.microsoft.com/office/powerpoint/2010/main" val="31148389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03C40-896C-4B2B-B74C-22CFDBA733C4}"/>
              </a:ext>
            </a:extLst>
          </p:cNvPr>
          <p:cNvSpPr>
            <a:spLocks noGrp="1"/>
          </p:cNvSpPr>
          <p:nvPr>
            <p:ph type="title"/>
          </p:nvPr>
        </p:nvSpPr>
        <p:spPr/>
        <p:txBody>
          <a:bodyPr/>
          <a:lstStyle/>
          <a:p>
            <a:r>
              <a:rPr lang="en-US" dirty="0"/>
              <a:t>The final rhyming Couplet</a:t>
            </a:r>
            <a:endParaRPr lang="en-GB" dirty="0"/>
          </a:p>
        </p:txBody>
      </p:sp>
      <p:sp>
        <p:nvSpPr>
          <p:cNvPr id="3" name="Content Placeholder 2">
            <a:extLst>
              <a:ext uri="{FF2B5EF4-FFF2-40B4-BE49-F238E27FC236}">
                <a16:creationId xmlns:a16="http://schemas.microsoft.com/office/drawing/2014/main" id="{0657B5B3-51FA-493E-A0CB-E80EB2A538CC}"/>
              </a:ext>
            </a:extLst>
          </p:cNvPr>
          <p:cNvSpPr>
            <a:spLocks noGrp="1"/>
          </p:cNvSpPr>
          <p:nvPr>
            <p:ph idx="1"/>
          </p:nvPr>
        </p:nvSpPr>
        <p:spPr>
          <a:solidFill>
            <a:srgbClr val="FFFF00"/>
          </a:solidFill>
        </p:spPr>
        <p:txBody>
          <a:bodyPr/>
          <a:lstStyle/>
          <a:p>
            <a:r>
              <a:rPr lang="en-US" dirty="0"/>
              <a:t>This is two lines with rhyming end words.</a:t>
            </a:r>
          </a:p>
          <a:p>
            <a:r>
              <a:rPr lang="en-US" dirty="0"/>
              <a:t>Usually sums up the main idea of the poem or gives a twist.</a:t>
            </a:r>
          </a:p>
          <a:p>
            <a:r>
              <a:rPr lang="en-US" dirty="0"/>
              <a:t>For example, your poem could be all about true love, but the rhyming couplet could be a declaration that you have realised you are not in love! Harsh, but a definite volta! Or, that the object of your affection is your pet dog.</a:t>
            </a:r>
            <a:endParaRPr lang="en-GB" dirty="0"/>
          </a:p>
        </p:txBody>
      </p:sp>
    </p:spTree>
    <p:extLst>
      <p:ext uri="{BB962C8B-B14F-4D97-AF65-F5344CB8AC3E}">
        <p14:creationId xmlns:p14="http://schemas.microsoft.com/office/powerpoint/2010/main" val="13048904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49114-5A42-4801-A1DC-216E6860B248}"/>
              </a:ext>
            </a:extLst>
          </p:cNvPr>
          <p:cNvSpPr>
            <a:spLocks noGrp="1"/>
          </p:cNvSpPr>
          <p:nvPr>
            <p:ph type="title"/>
          </p:nvPr>
        </p:nvSpPr>
        <p:spPr/>
        <p:txBody>
          <a:bodyPr/>
          <a:lstStyle/>
          <a:p>
            <a:r>
              <a:rPr lang="en-US" dirty="0"/>
              <a:t>Your go!</a:t>
            </a:r>
            <a:endParaRPr lang="en-GB" dirty="0"/>
          </a:p>
        </p:txBody>
      </p:sp>
      <p:sp>
        <p:nvSpPr>
          <p:cNvPr id="3" name="Content Placeholder 2">
            <a:extLst>
              <a:ext uri="{FF2B5EF4-FFF2-40B4-BE49-F238E27FC236}">
                <a16:creationId xmlns:a16="http://schemas.microsoft.com/office/drawing/2014/main" id="{6D3D77E4-422C-45EB-962B-84FBA3797A0F}"/>
              </a:ext>
            </a:extLst>
          </p:cNvPr>
          <p:cNvSpPr>
            <a:spLocks noGrp="1"/>
          </p:cNvSpPr>
          <p:nvPr>
            <p:ph idx="1"/>
          </p:nvPr>
        </p:nvSpPr>
        <p:spPr>
          <a:solidFill>
            <a:srgbClr val="FFFF00"/>
          </a:solidFill>
        </p:spPr>
        <p:txBody>
          <a:bodyPr/>
          <a:lstStyle/>
          <a:p>
            <a:r>
              <a:rPr lang="en-US" dirty="0"/>
              <a:t>I hope that has helped to give you some ideas.</a:t>
            </a:r>
          </a:p>
          <a:p>
            <a:r>
              <a:rPr lang="en-US" dirty="0"/>
              <a:t>Now, please have a play around with language and structure and try to write a sonnet.</a:t>
            </a:r>
          </a:p>
          <a:p>
            <a:endParaRPr lang="en-US" dirty="0"/>
          </a:p>
          <a:p>
            <a:pPr marL="0" indent="0">
              <a:buNone/>
            </a:pPr>
            <a:endParaRPr lang="en-GB" dirty="0"/>
          </a:p>
        </p:txBody>
      </p:sp>
    </p:spTree>
    <p:extLst>
      <p:ext uri="{BB962C8B-B14F-4D97-AF65-F5344CB8AC3E}">
        <p14:creationId xmlns:p14="http://schemas.microsoft.com/office/powerpoint/2010/main" val="15213492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475F9-B896-4BE7-B559-6BCC8532D7AA}"/>
              </a:ext>
            </a:extLst>
          </p:cNvPr>
          <p:cNvSpPr>
            <a:spLocks noGrp="1"/>
          </p:cNvSpPr>
          <p:nvPr>
            <p:ph type="title"/>
          </p:nvPr>
        </p:nvSpPr>
        <p:spPr/>
        <p:txBody>
          <a:bodyPr/>
          <a:lstStyle/>
          <a:p>
            <a:r>
              <a:rPr lang="en-US" dirty="0"/>
              <a:t>Further Research</a:t>
            </a:r>
            <a:endParaRPr lang="en-GB" dirty="0"/>
          </a:p>
        </p:txBody>
      </p:sp>
      <p:sp>
        <p:nvSpPr>
          <p:cNvPr id="3" name="Content Placeholder 2">
            <a:extLst>
              <a:ext uri="{FF2B5EF4-FFF2-40B4-BE49-F238E27FC236}">
                <a16:creationId xmlns:a16="http://schemas.microsoft.com/office/drawing/2014/main" id="{051A1152-969F-4A0C-B57E-B47F868B4BBB}"/>
              </a:ext>
            </a:extLst>
          </p:cNvPr>
          <p:cNvSpPr>
            <a:spLocks noGrp="1"/>
          </p:cNvSpPr>
          <p:nvPr>
            <p:ph idx="1"/>
          </p:nvPr>
        </p:nvSpPr>
        <p:spPr/>
        <p:txBody>
          <a:bodyPr>
            <a:normAutofit fontScale="92500"/>
          </a:bodyPr>
          <a:lstStyle/>
          <a:p>
            <a:pPr marL="0" indent="0">
              <a:buNone/>
            </a:pPr>
            <a:r>
              <a:rPr lang="en-GB" sz="1800" dirty="0">
                <a:hlinkClick r:id="rId2">
                  <a:extLst>
                    <a:ext uri="{A12FA001-AC4F-418D-AE19-62706E023703}">
                      <ahyp:hlinkClr xmlns:ahyp="http://schemas.microsoft.com/office/drawing/2018/hyperlinkcolor" val="tx"/>
                    </a:ext>
                  </a:extLst>
                </a:hlinkClick>
              </a:rPr>
              <a:t>British Library site gives some information and some related articles:</a:t>
            </a:r>
          </a:p>
          <a:p>
            <a:r>
              <a:rPr lang="en-GB" dirty="0">
                <a:solidFill>
                  <a:srgbClr val="0000FF"/>
                </a:solidFill>
                <a:hlinkClick r:id="rId2">
                  <a:extLst>
                    <a:ext uri="{A12FA001-AC4F-418D-AE19-62706E023703}">
                      <ahyp:hlinkClr xmlns:ahyp="http://schemas.microsoft.com/office/drawing/2018/hyperlinkcolor" val="tx"/>
                    </a:ext>
                  </a:extLst>
                </a:hlinkClick>
              </a:rPr>
              <a:t>https://www.bl.uk/works/shakespeares-sonnets</a:t>
            </a:r>
            <a:endParaRPr lang="en-GB" dirty="0">
              <a:solidFill>
                <a:srgbClr val="0000FF"/>
              </a:solidFill>
            </a:endParaRPr>
          </a:p>
          <a:p>
            <a:pPr marL="0" indent="0">
              <a:buNone/>
            </a:pPr>
            <a:r>
              <a:rPr lang="en-GB" sz="1800" dirty="0"/>
              <a:t>This site has copies of many of the sonnets for you to experience:</a:t>
            </a:r>
          </a:p>
          <a:p>
            <a:r>
              <a:rPr lang="en-GB" dirty="0">
                <a:hlinkClick r:id="rId3"/>
              </a:rPr>
              <a:t>http://www.shakespeare-online.com/sonnets/</a:t>
            </a:r>
            <a:endParaRPr lang="en-GB" dirty="0"/>
          </a:p>
          <a:p>
            <a:pPr marL="0" indent="0">
              <a:buNone/>
            </a:pPr>
            <a:r>
              <a:rPr lang="en-GB" sz="1900" dirty="0">
                <a:hlinkClick r:id="rId4">
                  <a:extLst>
                    <a:ext uri="{A12FA001-AC4F-418D-AE19-62706E023703}">
                      <ahyp:hlinkClr xmlns:ahyp="http://schemas.microsoft.com/office/drawing/2018/hyperlinkcolor" val="tx"/>
                    </a:ext>
                  </a:extLst>
                </a:hlinkClick>
              </a:rPr>
              <a:t>This site gives the text and analysis of some of the most well known of Shakespeare’s sonnets:</a:t>
            </a:r>
          </a:p>
          <a:p>
            <a:r>
              <a:rPr lang="en-GB" dirty="0">
                <a:solidFill>
                  <a:srgbClr val="0000FF"/>
                </a:solidFill>
                <a:hlinkClick r:id="rId4">
                  <a:extLst>
                    <a:ext uri="{A12FA001-AC4F-418D-AE19-62706E023703}">
                      <ahyp:hlinkClr xmlns:ahyp="http://schemas.microsoft.com/office/drawing/2018/hyperlinkcolor" val="tx"/>
                    </a:ext>
                  </a:extLst>
                </a:hlinkClick>
              </a:rPr>
              <a:t>https://www.sparknotes.com/shakespeare/shakesonnets/</a:t>
            </a:r>
            <a:r>
              <a:rPr lang="en-GB" dirty="0"/>
              <a:t>  </a:t>
            </a:r>
          </a:p>
          <a:p>
            <a:pPr marL="0" indent="0">
              <a:buNone/>
            </a:pPr>
            <a:r>
              <a:rPr lang="en-GB" dirty="0"/>
              <a:t>There are also many other websites dealing with Shakespeare, his plays and his poetry.</a:t>
            </a:r>
          </a:p>
        </p:txBody>
      </p:sp>
    </p:spTree>
    <p:extLst>
      <p:ext uri="{BB962C8B-B14F-4D97-AF65-F5344CB8AC3E}">
        <p14:creationId xmlns:p14="http://schemas.microsoft.com/office/powerpoint/2010/main" val="38275484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6"/>
          </a:lnRef>
          <a:fillRef idx="1">
            <a:schemeClr val="lt1"/>
          </a:fillRef>
          <a:effectRef idx="0">
            <a:schemeClr val="accent6"/>
          </a:effectRef>
          <a:fontRef idx="minor">
            <a:schemeClr val="dk1"/>
          </a:fontRef>
        </p:style>
        <p:txBody>
          <a:bodyPr/>
          <a:lstStyle/>
          <a:p>
            <a:r>
              <a:rPr lang="en-GB" dirty="0"/>
              <a:t>Things to know…</a:t>
            </a:r>
          </a:p>
        </p:txBody>
      </p:sp>
      <p:sp>
        <p:nvSpPr>
          <p:cNvPr id="3" name="Content Placeholder 2"/>
          <p:cNvSpPr>
            <a:spLocks noGrp="1"/>
          </p:cNvSpPr>
          <p:nvPr>
            <p:ph idx="1"/>
          </p:nvPr>
        </p:nvSpPr>
        <p:spPr>
          <a:xfrm>
            <a:off x="457200" y="1600200"/>
            <a:ext cx="8229600" cy="4781128"/>
          </a:xfrm>
          <a:solidFill>
            <a:srgbClr val="FFFF00"/>
          </a:solidFill>
        </p:spPr>
        <p:style>
          <a:lnRef idx="2">
            <a:schemeClr val="accent6"/>
          </a:lnRef>
          <a:fillRef idx="1">
            <a:schemeClr val="lt1"/>
          </a:fillRef>
          <a:effectRef idx="0">
            <a:schemeClr val="accent6"/>
          </a:effectRef>
          <a:fontRef idx="minor">
            <a:schemeClr val="dk1"/>
          </a:fontRef>
        </p:style>
        <p:txBody>
          <a:bodyPr>
            <a:normAutofit fontScale="92500"/>
          </a:bodyPr>
          <a:lstStyle/>
          <a:p>
            <a:r>
              <a:rPr lang="en-GB" dirty="0"/>
              <a:t>Shakespeare wrote over 150 sonnets (many to a man)</a:t>
            </a:r>
          </a:p>
          <a:p>
            <a:r>
              <a:rPr lang="en-GB" dirty="0"/>
              <a:t>A sonnet is a form of poetry – most often written about love</a:t>
            </a:r>
          </a:p>
          <a:p>
            <a:r>
              <a:rPr lang="en-GB" dirty="0"/>
              <a:t>A sonnet has 14 lines</a:t>
            </a:r>
          </a:p>
          <a:p>
            <a:r>
              <a:rPr lang="en-GB" dirty="0"/>
              <a:t>There are 10 syllables per line and the rhythm is one unstressed followed by one stressed syllable.</a:t>
            </a:r>
          </a:p>
          <a:p>
            <a:r>
              <a:rPr lang="en-GB" dirty="0"/>
              <a:t>It is a traditional form of poetry</a:t>
            </a:r>
          </a:p>
          <a:p>
            <a:r>
              <a:rPr lang="en-GB" dirty="0"/>
              <a:t>Associated with unrequited (not returned)love</a:t>
            </a:r>
          </a:p>
        </p:txBody>
      </p:sp>
    </p:spTree>
    <p:extLst>
      <p:ext uri="{BB962C8B-B14F-4D97-AF65-F5344CB8AC3E}">
        <p14:creationId xmlns:p14="http://schemas.microsoft.com/office/powerpoint/2010/main" val="3676890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050D06-7906-4B30-BFCB-953B4F4E9925}"/>
              </a:ext>
            </a:extLst>
          </p:cNvPr>
          <p:cNvSpPr>
            <a:spLocks noGrp="1"/>
          </p:cNvSpPr>
          <p:nvPr>
            <p:ph type="title"/>
          </p:nvPr>
        </p:nvSpPr>
        <p:spPr/>
        <p:txBody>
          <a:bodyPr/>
          <a:lstStyle/>
          <a:p>
            <a:r>
              <a:rPr lang="en-US" dirty="0"/>
              <a:t>Extension</a:t>
            </a:r>
            <a:endParaRPr lang="en-GB" dirty="0"/>
          </a:p>
        </p:txBody>
      </p:sp>
      <p:sp>
        <p:nvSpPr>
          <p:cNvPr id="3" name="Content Placeholder 2">
            <a:extLst>
              <a:ext uri="{FF2B5EF4-FFF2-40B4-BE49-F238E27FC236}">
                <a16:creationId xmlns:a16="http://schemas.microsoft.com/office/drawing/2014/main" id="{A4A25D19-7E01-44F7-B8B9-76A59FB2D51C}"/>
              </a:ext>
            </a:extLst>
          </p:cNvPr>
          <p:cNvSpPr>
            <a:spLocks noGrp="1"/>
          </p:cNvSpPr>
          <p:nvPr>
            <p:ph idx="1"/>
          </p:nvPr>
        </p:nvSpPr>
        <p:spPr>
          <a:solidFill>
            <a:srgbClr val="FFFF00"/>
          </a:solidFill>
        </p:spPr>
        <p:txBody>
          <a:bodyPr>
            <a:normAutofit fontScale="92500" lnSpcReduction="10000"/>
          </a:bodyPr>
          <a:lstStyle/>
          <a:p>
            <a:r>
              <a:rPr lang="en-US" dirty="0"/>
              <a:t>To learn more about the rhythm or beat of the poem – as well as these concepts in general – listen to the following presentation.</a:t>
            </a:r>
          </a:p>
          <a:p>
            <a:r>
              <a:rPr lang="en-GB" dirty="0">
                <a:hlinkClick r:id="rId2"/>
              </a:rPr>
              <a:t>https://www.youtube.com/watch?v=I5lsuyUNu_4</a:t>
            </a:r>
            <a:endParaRPr lang="en-GB" dirty="0"/>
          </a:p>
          <a:p>
            <a:r>
              <a:rPr lang="en-GB" dirty="0"/>
              <a:t>So, iambic pentameter is: 10 syllables per line, split into 5 metric feet with the first syllable unstressed and the second syllable stressed. It reflects the sound of our heartbeat!</a:t>
            </a:r>
          </a:p>
          <a:p>
            <a:r>
              <a:rPr lang="en-GB" dirty="0"/>
              <a:t>Make your own notes so it makes sense to you.</a:t>
            </a:r>
          </a:p>
        </p:txBody>
      </p:sp>
    </p:spTree>
    <p:extLst>
      <p:ext uri="{BB962C8B-B14F-4D97-AF65-F5344CB8AC3E}">
        <p14:creationId xmlns:p14="http://schemas.microsoft.com/office/powerpoint/2010/main" val="2855586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normAutofit fontScale="90000"/>
          </a:bodyPr>
          <a:lstStyle/>
          <a:p>
            <a:r>
              <a:rPr lang="en-US" sz="3600"/>
              <a:t>Example of notes to explain Iambic Pentameter</a:t>
            </a:r>
            <a:endParaRPr lang="en-GB" sz="3600" dirty="0"/>
          </a:p>
        </p:txBody>
      </p:sp>
      <p:sp>
        <p:nvSpPr>
          <p:cNvPr id="45059" name="Content Placeholder 2"/>
          <p:cNvSpPr>
            <a:spLocks noGrp="1"/>
          </p:cNvSpPr>
          <p:nvPr>
            <p:ph idx="1"/>
          </p:nvPr>
        </p:nvSpPr>
        <p:spPr/>
        <p:txBody>
          <a:bodyPr>
            <a:normAutofit fontScale="92500" lnSpcReduction="10000"/>
          </a:bodyPr>
          <a:lstStyle/>
          <a:p>
            <a:pPr>
              <a:buFontTx/>
              <a:buNone/>
            </a:pPr>
            <a:r>
              <a:rPr lang="en-GB" dirty="0"/>
              <a:t>5 feet rhythm = </a:t>
            </a:r>
            <a:r>
              <a:rPr lang="en-GB" u="sng" dirty="0">
                <a:solidFill>
                  <a:srgbClr val="00B0F0"/>
                </a:solidFill>
              </a:rPr>
              <a:t>iamb</a:t>
            </a:r>
            <a:r>
              <a:rPr lang="en-GB" dirty="0"/>
              <a:t>ic </a:t>
            </a:r>
            <a:r>
              <a:rPr lang="en-GB" u="sng" dirty="0">
                <a:solidFill>
                  <a:srgbClr val="00B0F0"/>
                </a:solidFill>
              </a:rPr>
              <a:t>pent</a:t>
            </a:r>
            <a:r>
              <a:rPr lang="en-GB" dirty="0"/>
              <a:t>ameter</a:t>
            </a:r>
          </a:p>
          <a:p>
            <a:pPr>
              <a:buFontTx/>
              <a:buNone/>
            </a:pPr>
            <a:r>
              <a:rPr lang="en-GB" dirty="0">
                <a:latin typeface="Engravers MT" pitchFamily="18" charset="0"/>
              </a:rPr>
              <a:t>I</a:t>
            </a:r>
            <a:r>
              <a:rPr lang="en-GB" dirty="0"/>
              <a:t>amb = foot/section of 2 syllables, 1 unstressed followed by a stressed		</a:t>
            </a:r>
          </a:p>
          <a:p>
            <a:pPr>
              <a:buFontTx/>
              <a:buNone/>
            </a:pPr>
            <a:r>
              <a:rPr lang="en-GB" b="1" dirty="0"/>
              <a:t>Pent</a:t>
            </a:r>
            <a:r>
              <a:rPr lang="en-GB" dirty="0"/>
              <a:t> = five (as in </a:t>
            </a:r>
            <a:r>
              <a:rPr lang="en-GB" b="1" dirty="0"/>
              <a:t>pent</a:t>
            </a:r>
            <a:r>
              <a:rPr lang="en-GB" dirty="0"/>
              <a:t>agon)</a:t>
            </a:r>
          </a:p>
          <a:p>
            <a:pPr>
              <a:buFontTx/>
              <a:buNone/>
            </a:pPr>
            <a:r>
              <a:rPr lang="en-GB" dirty="0"/>
              <a:t>Each line has 5 unstressed syllables = u</a:t>
            </a:r>
          </a:p>
          <a:p>
            <a:pPr>
              <a:buFontTx/>
              <a:buNone/>
            </a:pPr>
            <a:r>
              <a:rPr lang="en-GB" dirty="0"/>
              <a:t>And 5 stressed syllables = x</a:t>
            </a:r>
          </a:p>
          <a:p>
            <a:pPr>
              <a:buFontTx/>
              <a:buNone/>
            </a:pPr>
            <a:r>
              <a:rPr lang="en-GB" dirty="0">
                <a:solidFill>
                  <a:srgbClr val="FF0000"/>
                </a:solidFill>
              </a:rPr>
              <a:t>My mistress’ eyes are nothing like the sun, </a:t>
            </a:r>
          </a:p>
          <a:p>
            <a:pPr>
              <a:buFontTx/>
              <a:buNone/>
            </a:pPr>
            <a:r>
              <a:rPr lang="en-GB" dirty="0">
                <a:solidFill>
                  <a:srgbClr val="FF0000"/>
                </a:solidFill>
              </a:rPr>
              <a:t>u     x       u     x      u    x    u     x     u     x</a:t>
            </a:r>
          </a:p>
          <a:p>
            <a:pPr>
              <a:buFontTx/>
              <a:buNone/>
            </a:pPr>
            <a:r>
              <a:rPr lang="en-GB" dirty="0">
                <a:solidFill>
                  <a:srgbClr val="FF0000"/>
                </a:solidFill>
              </a:rPr>
              <a:t> </a:t>
            </a:r>
          </a:p>
          <a:p>
            <a:pPr>
              <a:buFontTx/>
              <a:buNone/>
            </a:pPr>
            <a:endParaRPr lang="en-GB" dirty="0"/>
          </a:p>
        </p:txBody>
      </p:sp>
      <p:sp>
        <p:nvSpPr>
          <p:cNvPr id="5" name="Rectangle 4"/>
          <p:cNvSpPr/>
          <p:nvPr/>
        </p:nvSpPr>
        <p:spPr>
          <a:xfrm>
            <a:off x="7884368" y="3625850"/>
            <a:ext cx="954107"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defRPr/>
            </a:pPr>
            <a:r>
              <a:rPr lang="en-US" sz="5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10</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2550263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Users\croftna\AppData\Local\Microsoft\Windows\Temporary Internet Files\Content.IE5\5PQXLDW7\MP900433044[1].jpg"/>
          <p:cNvPicPr>
            <a:picLocks noChangeAspect="1" noChangeArrowheads="1"/>
          </p:cNvPicPr>
          <p:nvPr/>
        </p:nvPicPr>
        <p:blipFill rotWithShape="1">
          <a:blip r:embed="rId2">
            <a:extLst>
              <a:ext uri="{28A0092B-C50C-407E-A947-70E740481C1C}">
                <a14:useLocalDpi xmlns:a14="http://schemas.microsoft.com/office/drawing/2010/main" val="0"/>
              </a:ext>
            </a:extLst>
          </a:blip>
          <a:srcRect r="16196"/>
          <a:stretch/>
        </p:blipFill>
        <p:spPr bwMode="auto">
          <a:xfrm>
            <a:off x="1979712" y="260648"/>
            <a:ext cx="7164288" cy="567485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pPr algn="l"/>
            <a:r>
              <a:rPr lang="en-GB" dirty="0"/>
              <a:t>CAESURA – </a:t>
            </a:r>
            <a:r>
              <a:rPr lang="en-GB" sz="2700" dirty="0"/>
              <a:t>try to identify caesura in the poem and consider the effect.</a:t>
            </a:r>
          </a:p>
        </p:txBody>
      </p:sp>
      <p:sp>
        <p:nvSpPr>
          <p:cNvPr id="3" name="Content Placeholder 2"/>
          <p:cNvSpPr>
            <a:spLocks noGrp="1"/>
          </p:cNvSpPr>
          <p:nvPr>
            <p:ph idx="1"/>
          </p:nvPr>
        </p:nvSpPr>
        <p:spPr>
          <a:xfrm>
            <a:off x="467544" y="1556792"/>
            <a:ext cx="8229600" cy="4525963"/>
          </a:xfrm>
        </p:spPr>
        <p:txBody>
          <a:bodyPr>
            <a:normAutofit lnSpcReduction="10000"/>
          </a:bodyPr>
          <a:lstStyle/>
          <a:p>
            <a:pPr marL="0" indent="0">
              <a:buNone/>
            </a:pPr>
            <a:r>
              <a:rPr lang="en-GB" dirty="0"/>
              <a:t>Is when a line in a poem</a:t>
            </a:r>
          </a:p>
          <a:p>
            <a:pPr marL="0" indent="0">
              <a:buNone/>
            </a:pPr>
            <a:endParaRPr lang="en-GB" dirty="0"/>
          </a:p>
          <a:p>
            <a:pPr marL="0" indent="0">
              <a:buNone/>
            </a:pPr>
            <a:r>
              <a:rPr lang="en-GB" dirty="0"/>
              <a:t>has </a:t>
            </a:r>
          </a:p>
          <a:p>
            <a:pPr marL="0" indent="0">
              <a:buNone/>
            </a:pPr>
            <a:endParaRPr lang="en-GB" dirty="0"/>
          </a:p>
          <a:p>
            <a:pPr marL="0" indent="0">
              <a:buNone/>
            </a:pPr>
            <a:r>
              <a:rPr lang="en-GB" dirty="0"/>
              <a:t>been ‘cut’ or interrupted by some  punctuation </a:t>
            </a:r>
            <a:r>
              <a:rPr lang="en-GB" dirty="0">
                <a:solidFill>
                  <a:srgbClr val="FF3300"/>
                </a:solidFill>
              </a:rPr>
              <a:t>. , !  ?  : ; </a:t>
            </a:r>
            <a:endParaRPr lang="en-GB" dirty="0"/>
          </a:p>
          <a:p>
            <a:pPr marL="0" indent="0">
              <a:buNone/>
            </a:pPr>
            <a:endParaRPr lang="en-GB" dirty="0"/>
          </a:p>
          <a:p>
            <a:pPr marL="0" indent="0">
              <a:buNone/>
            </a:pPr>
            <a:r>
              <a:rPr lang="en-GB" dirty="0"/>
              <a:t>so the flow of your reading is interrupted.</a:t>
            </a:r>
            <a:r>
              <a:rPr lang="en-GB" dirty="0">
                <a:sym typeface="Wingdings" pitchFamily="2" charset="2"/>
              </a:rPr>
              <a:t> </a:t>
            </a:r>
            <a:endParaRPr lang="en-GB" dirty="0"/>
          </a:p>
        </p:txBody>
      </p:sp>
    </p:spTree>
    <p:extLst>
      <p:ext uri="{BB962C8B-B14F-4D97-AF65-F5344CB8AC3E}">
        <p14:creationId xmlns:p14="http://schemas.microsoft.com/office/powerpoint/2010/main" val="925133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ENJAMBMENT</a:t>
            </a:r>
          </a:p>
        </p:txBody>
      </p:sp>
      <p:sp>
        <p:nvSpPr>
          <p:cNvPr id="3" name="Content Placeholder 2"/>
          <p:cNvSpPr>
            <a:spLocks noGrp="1"/>
          </p:cNvSpPr>
          <p:nvPr>
            <p:ph idx="1"/>
          </p:nvPr>
        </p:nvSpPr>
        <p:spPr/>
        <p:txBody>
          <a:bodyPr/>
          <a:lstStyle/>
          <a:p>
            <a:pPr marL="0" indent="0">
              <a:buNone/>
            </a:pPr>
            <a:r>
              <a:rPr lang="en-GB" dirty="0"/>
              <a:t>Is when a line in a poem</a:t>
            </a:r>
          </a:p>
          <a:p>
            <a:pPr marL="0" indent="0">
              <a:buNone/>
            </a:pPr>
            <a:r>
              <a:rPr lang="en-GB" dirty="0"/>
              <a:t>has no punctuation to stop</a:t>
            </a:r>
          </a:p>
          <a:p>
            <a:pPr marL="0" indent="0">
              <a:buNone/>
            </a:pPr>
            <a:r>
              <a:rPr lang="en-GB" dirty="0"/>
              <a:t>it flowing into the next line.</a:t>
            </a:r>
          </a:p>
          <a:p>
            <a:pPr marL="0" indent="0">
              <a:buNone/>
            </a:pPr>
            <a:r>
              <a:rPr lang="en-GB" dirty="0"/>
              <a:t>It means you read the poem in an</a:t>
            </a:r>
          </a:p>
          <a:p>
            <a:pPr marL="0" indent="0">
              <a:buNone/>
            </a:pPr>
            <a:r>
              <a:rPr lang="en-GB" dirty="0"/>
              <a:t>unbroken way rather than stopping at the end of each line or, indeed, at the end of a stanza. </a:t>
            </a:r>
            <a:r>
              <a:rPr lang="en-GB" dirty="0">
                <a:sym typeface="Wingdings" pitchFamily="2" charset="2"/>
              </a:rPr>
              <a:t> </a:t>
            </a:r>
          </a:p>
          <a:p>
            <a:pPr marL="0" indent="0">
              <a:buNone/>
            </a:pPr>
            <a:r>
              <a:rPr lang="en-GB" dirty="0"/>
              <a:t>Try to identify enjambment in the poem and consider the effect.</a:t>
            </a:r>
          </a:p>
        </p:txBody>
      </p:sp>
      <p:pic>
        <p:nvPicPr>
          <p:cNvPr id="33794" name="Picture 2" descr="C:\Users\croftna\AppData\Local\Microsoft\Windows\Temporary Internet Files\Content.IE5\XD57I1K1\MP90039994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620688"/>
            <a:ext cx="2081784" cy="3121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13511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839</TotalTime>
  <Words>3792</Words>
  <Application>Microsoft Office PowerPoint</Application>
  <PresentationFormat>On-screen Show (4:3)</PresentationFormat>
  <Paragraphs>315</Paragraphs>
  <Slides>45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45</vt:i4>
      </vt:variant>
    </vt:vector>
  </HeadingPairs>
  <TitlesOfParts>
    <vt:vector size="49" baseType="lpstr">
      <vt:lpstr>Arial</vt:lpstr>
      <vt:lpstr>Calibri</vt:lpstr>
      <vt:lpstr>Engravers MT</vt:lpstr>
      <vt:lpstr>Office Theme</vt:lpstr>
      <vt:lpstr>Sonnet 116</vt:lpstr>
      <vt:lpstr>Learning Intentions:</vt:lpstr>
      <vt:lpstr>List the ideal characteristics of a loving relationship</vt:lpstr>
      <vt:lpstr>An Introduction </vt:lpstr>
      <vt:lpstr>Things to know…</vt:lpstr>
      <vt:lpstr>Extension</vt:lpstr>
      <vt:lpstr>Example of notes to explain Iambic Pentameter</vt:lpstr>
      <vt:lpstr>CAESURA – try to identify caesura in the poem and consider the effect.</vt:lpstr>
      <vt:lpstr>ENJAMBMENT</vt:lpstr>
      <vt:lpstr>Rhyme Scheme</vt:lpstr>
      <vt:lpstr>Rhyme Scheme Cont…</vt:lpstr>
      <vt:lpstr>SONNET 116 (Rhyme scheme)</vt:lpstr>
      <vt:lpstr>Sonnet 116 https://www.poetryfoundation.org/poems/45106/sonnet-116-let-me-not-to-the-marriage-of-true-minds  click to listen.</vt:lpstr>
      <vt:lpstr>Let’s pick out some key ideas to analyse</vt:lpstr>
      <vt:lpstr>‘Let me not to the marriage of true minds Admit impediments.’</vt:lpstr>
      <vt:lpstr>‘Let me not to the marriage of true minds Admit impediments.’</vt:lpstr>
      <vt:lpstr>‘Love is not love when it alteration finds’</vt:lpstr>
      <vt:lpstr>‘Love is not love when it alteration finds’</vt:lpstr>
      <vt:lpstr>‘Or bends with the remover to remove’</vt:lpstr>
      <vt:lpstr>‘Or bends with the remover to remove’</vt:lpstr>
      <vt:lpstr>‘O, no!  it is an ever-fixed mark, That looks on tempests  and is never shaken’</vt:lpstr>
      <vt:lpstr>‘O, no!  it is an ever-fixed mark, That looks on tempests  and is never shaken’</vt:lpstr>
      <vt:lpstr>‘It is the star to every wandering bark , Whose worth's unknown,  although his height be taken.’</vt:lpstr>
      <vt:lpstr>‘It is the star to every wandering bark , Whose worth's unknown,  although his height be taken.’</vt:lpstr>
      <vt:lpstr>PowerPoint Presentation</vt:lpstr>
      <vt:lpstr>PowerPoint Presentation</vt:lpstr>
      <vt:lpstr>‘Love alters not with his brief hours and weeks, But bears it out even to the edge of doom.’ </vt:lpstr>
      <vt:lpstr>‘Love alters not with his brief hours and weeks, But bears it out even to the edge of doom.’ </vt:lpstr>
      <vt:lpstr>‘If this be error and upon me proved,      I never writ, nor no man ever loved.’ </vt:lpstr>
      <vt:lpstr>‘If this be error and upon me proved,      I never writ, nor no man ever loved.’ </vt:lpstr>
      <vt:lpstr>Write a modern translation</vt:lpstr>
      <vt:lpstr>PowerPoint Presentation</vt:lpstr>
      <vt:lpstr>Summary Skills</vt:lpstr>
      <vt:lpstr>Point, Evidence, Explain  </vt:lpstr>
      <vt:lpstr>Point,Evidence,Explain (cont.) </vt:lpstr>
      <vt:lpstr>Point,Evidence,Explain (Possible answers) </vt:lpstr>
      <vt:lpstr>Now answer the following questions to check understanding.</vt:lpstr>
      <vt:lpstr>Answers</vt:lpstr>
      <vt:lpstr>A Creative Response</vt:lpstr>
      <vt:lpstr>Help with your creative response – this should generate some ideas.</vt:lpstr>
      <vt:lpstr>Changing Ideas to Poetry</vt:lpstr>
      <vt:lpstr>Now use your ideas from these questions to write the next 8 lines.</vt:lpstr>
      <vt:lpstr>The final rhyming Couplet</vt:lpstr>
      <vt:lpstr>Your go!</vt:lpstr>
      <vt:lpstr>Further Research</vt:lpstr>
    </vt:vector>
  </TitlesOfParts>
  <Company>Holmesdale Technology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Sonnet 116</dc:title>
  <dc:creator>Carmela Puopolo</dc:creator>
  <cp:lastModifiedBy>Miss Riggs</cp:lastModifiedBy>
  <cp:revision>35</cp:revision>
  <dcterms:created xsi:type="dcterms:W3CDTF">2013-06-03T15:22:12Z</dcterms:created>
  <dcterms:modified xsi:type="dcterms:W3CDTF">2020-05-04T12:34:23Z</dcterms:modified>
</cp:coreProperties>
</file>